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9.jpg" ContentType="image/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59" r:id="rId5"/>
    <p:sldId id="261" r:id="rId6"/>
    <p:sldId id="263" r:id="rId7"/>
    <p:sldId id="281" r:id="rId8"/>
    <p:sldId id="260" r:id="rId9"/>
    <p:sldId id="262" r:id="rId10"/>
    <p:sldId id="265" r:id="rId11"/>
    <p:sldId id="266" r:id="rId12"/>
    <p:sldId id="267" r:id="rId13"/>
    <p:sldId id="270" r:id="rId14"/>
    <p:sldId id="268" r:id="rId15"/>
    <p:sldId id="269" r:id="rId16"/>
    <p:sldId id="272" r:id="rId17"/>
    <p:sldId id="279" r:id="rId18"/>
    <p:sldId id="273" r:id="rId19"/>
    <p:sldId id="284" r:id="rId20"/>
    <p:sldId id="271" r:id="rId21"/>
    <p:sldId id="274" r:id="rId22"/>
    <p:sldId id="282" r:id="rId23"/>
    <p:sldId id="278" r:id="rId2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884"/>
    <a:srgbClr val="737270"/>
    <a:srgbClr val="FFFDAD"/>
    <a:srgbClr val="301F15"/>
    <a:srgbClr val="F7AA28"/>
    <a:srgbClr val="332921"/>
    <a:srgbClr val="F7A827"/>
    <a:srgbClr val="FDF2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56" autoAdjust="0"/>
  </p:normalViewPr>
  <p:slideViewPr>
    <p:cSldViewPr snapToGrid="0">
      <p:cViewPr>
        <p:scale>
          <a:sx n="82" d="100"/>
          <a:sy n="82" d="100"/>
        </p:scale>
        <p:origin x="72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ECA735-C8A4-24FA-7345-FDE018240CE2}"/>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0368195-1BD9-E290-5912-9E411ED520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E0A4EC8C-0BE0-C45F-8038-4DF912F733CA}"/>
              </a:ext>
            </a:extLst>
          </p:cNvPr>
          <p:cNvSpPr>
            <a:spLocks noGrp="1"/>
          </p:cNvSpPr>
          <p:nvPr>
            <p:ph type="dt" sz="half" idx="10"/>
          </p:nvPr>
        </p:nvSpPr>
        <p:spPr/>
        <p:txBody>
          <a:bodyPr/>
          <a:lstStyle/>
          <a:p>
            <a:fld id="{12F06098-F2F7-4EB2-A34A-677D05F30FE0}" type="datetimeFigureOut">
              <a:rPr lang="pt-BR" smtClean="0"/>
              <a:t>26/12/2022</a:t>
            </a:fld>
            <a:endParaRPr lang="pt-BR"/>
          </a:p>
        </p:txBody>
      </p:sp>
      <p:sp>
        <p:nvSpPr>
          <p:cNvPr id="5" name="Espaço Reservado para Rodapé 4">
            <a:extLst>
              <a:ext uri="{FF2B5EF4-FFF2-40B4-BE49-F238E27FC236}">
                <a16:creationId xmlns:a16="http://schemas.microsoft.com/office/drawing/2014/main" id="{8F471BB3-D8E8-976A-C643-9E1827E6C90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2341B15-8414-3F9D-8442-99ED94BC28AF}"/>
              </a:ext>
            </a:extLst>
          </p:cNvPr>
          <p:cNvSpPr>
            <a:spLocks noGrp="1"/>
          </p:cNvSpPr>
          <p:nvPr>
            <p:ph type="sldNum" sz="quarter" idx="12"/>
          </p:nvPr>
        </p:nvSpPr>
        <p:spPr/>
        <p:txBody>
          <a:bodyPr/>
          <a:lstStyle/>
          <a:p>
            <a:fld id="{BAB98B51-0298-4E3D-A9AF-113D16ECFC86}" type="slidenum">
              <a:rPr lang="pt-BR" smtClean="0"/>
              <a:t>‹nº›</a:t>
            </a:fld>
            <a:endParaRPr lang="pt-BR"/>
          </a:p>
        </p:txBody>
      </p:sp>
    </p:spTree>
    <p:extLst>
      <p:ext uri="{BB962C8B-B14F-4D97-AF65-F5344CB8AC3E}">
        <p14:creationId xmlns:p14="http://schemas.microsoft.com/office/powerpoint/2010/main" val="3110622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6CB16B-420C-B4EC-546B-4B091E01B8B0}"/>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42C1BBBA-2AF2-7940-A336-290C0AA177C9}"/>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4B8CCFC-842A-AA91-C0AE-E996D692E514}"/>
              </a:ext>
            </a:extLst>
          </p:cNvPr>
          <p:cNvSpPr>
            <a:spLocks noGrp="1"/>
          </p:cNvSpPr>
          <p:nvPr>
            <p:ph type="dt" sz="half" idx="10"/>
          </p:nvPr>
        </p:nvSpPr>
        <p:spPr/>
        <p:txBody>
          <a:bodyPr/>
          <a:lstStyle/>
          <a:p>
            <a:fld id="{12F06098-F2F7-4EB2-A34A-677D05F30FE0}" type="datetimeFigureOut">
              <a:rPr lang="pt-BR" smtClean="0"/>
              <a:t>26/12/2022</a:t>
            </a:fld>
            <a:endParaRPr lang="pt-BR"/>
          </a:p>
        </p:txBody>
      </p:sp>
      <p:sp>
        <p:nvSpPr>
          <p:cNvPr id="5" name="Espaço Reservado para Rodapé 4">
            <a:extLst>
              <a:ext uri="{FF2B5EF4-FFF2-40B4-BE49-F238E27FC236}">
                <a16:creationId xmlns:a16="http://schemas.microsoft.com/office/drawing/2014/main" id="{0BBE1CFE-59BE-D009-A02D-3A75A8E361E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C3D51A2-F203-E6DF-3F06-57DDEB7E906A}"/>
              </a:ext>
            </a:extLst>
          </p:cNvPr>
          <p:cNvSpPr>
            <a:spLocks noGrp="1"/>
          </p:cNvSpPr>
          <p:nvPr>
            <p:ph type="sldNum" sz="quarter" idx="12"/>
          </p:nvPr>
        </p:nvSpPr>
        <p:spPr/>
        <p:txBody>
          <a:bodyPr/>
          <a:lstStyle/>
          <a:p>
            <a:fld id="{BAB98B51-0298-4E3D-A9AF-113D16ECFC86}" type="slidenum">
              <a:rPr lang="pt-BR" smtClean="0"/>
              <a:t>‹nº›</a:t>
            </a:fld>
            <a:endParaRPr lang="pt-BR"/>
          </a:p>
        </p:txBody>
      </p:sp>
    </p:spTree>
    <p:extLst>
      <p:ext uri="{BB962C8B-B14F-4D97-AF65-F5344CB8AC3E}">
        <p14:creationId xmlns:p14="http://schemas.microsoft.com/office/powerpoint/2010/main" val="267285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3E70D1F-DA50-E77C-ABA8-0899A320B2A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15756E35-3044-2FB3-190E-E42745F172D0}"/>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DE3ABC9-081F-DF65-EA83-3117BA459822}"/>
              </a:ext>
            </a:extLst>
          </p:cNvPr>
          <p:cNvSpPr>
            <a:spLocks noGrp="1"/>
          </p:cNvSpPr>
          <p:nvPr>
            <p:ph type="dt" sz="half" idx="10"/>
          </p:nvPr>
        </p:nvSpPr>
        <p:spPr/>
        <p:txBody>
          <a:bodyPr/>
          <a:lstStyle/>
          <a:p>
            <a:fld id="{12F06098-F2F7-4EB2-A34A-677D05F30FE0}" type="datetimeFigureOut">
              <a:rPr lang="pt-BR" smtClean="0"/>
              <a:t>26/12/2022</a:t>
            </a:fld>
            <a:endParaRPr lang="pt-BR"/>
          </a:p>
        </p:txBody>
      </p:sp>
      <p:sp>
        <p:nvSpPr>
          <p:cNvPr id="5" name="Espaço Reservado para Rodapé 4">
            <a:extLst>
              <a:ext uri="{FF2B5EF4-FFF2-40B4-BE49-F238E27FC236}">
                <a16:creationId xmlns:a16="http://schemas.microsoft.com/office/drawing/2014/main" id="{6E6CCB22-E85F-7954-BF9B-B6E96E43831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09D81F5-BB63-2E24-66E4-97D710D71358}"/>
              </a:ext>
            </a:extLst>
          </p:cNvPr>
          <p:cNvSpPr>
            <a:spLocks noGrp="1"/>
          </p:cNvSpPr>
          <p:nvPr>
            <p:ph type="sldNum" sz="quarter" idx="12"/>
          </p:nvPr>
        </p:nvSpPr>
        <p:spPr/>
        <p:txBody>
          <a:bodyPr/>
          <a:lstStyle/>
          <a:p>
            <a:fld id="{BAB98B51-0298-4E3D-A9AF-113D16ECFC86}" type="slidenum">
              <a:rPr lang="pt-BR" smtClean="0"/>
              <a:t>‹nº›</a:t>
            </a:fld>
            <a:endParaRPr lang="pt-BR"/>
          </a:p>
        </p:txBody>
      </p:sp>
    </p:spTree>
    <p:extLst>
      <p:ext uri="{BB962C8B-B14F-4D97-AF65-F5344CB8AC3E}">
        <p14:creationId xmlns:p14="http://schemas.microsoft.com/office/powerpoint/2010/main" val="723887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C3F39-6007-1279-2639-DD898134EA9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7E09578-96D4-6523-4F78-BAAC006CA0F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94C61AE-6407-1CEC-C2FB-F2FDEEA22949}"/>
              </a:ext>
            </a:extLst>
          </p:cNvPr>
          <p:cNvSpPr>
            <a:spLocks noGrp="1"/>
          </p:cNvSpPr>
          <p:nvPr>
            <p:ph type="dt" sz="half" idx="10"/>
          </p:nvPr>
        </p:nvSpPr>
        <p:spPr/>
        <p:txBody>
          <a:bodyPr/>
          <a:lstStyle/>
          <a:p>
            <a:fld id="{12F06098-F2F7-4EB2-A34A-677D05F30FE0}" type="datetimeFigureOut">
              <a:rPr lang="pt-BR" smtClean="0"/>
              <a:t>26/12/2022</a:t>
            </a:fld>
            <a:endParaRPr lang="pt-BR"/>
          </a:p>
        </p:txBody>
      </p:sp>
      <p:sp>
        <p:nvSpPr>
          <p:cNvPr id="5" name="Espaço Reservado para Rodapé 4">
            <a:extLst>
              <a:ext uri="{FF2B5EF4-FFF2-40B4-BE49-F238E27FC236}">
                <a16:creationId xmlns:a16="http://schemas.microsoft.com/office/drawing/2014/main" id="{E5E69CF4-6070-6C98-3073-018C1CF4CB9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1C6C4E6-3CBE-4D80-9DA6-C61B2F0E6C2C}"/>
              </a:ext>
            </a:extLst>
          </p:cNvPr>
          <p:cNvSpPr>
            <a:spLocks noGrp="1"/>
          </p:cNvSpPr>
          <p:nvPr>
            <p:ph type="sldNum" sz="quarter" idx="12"/>
          </p:nvPr>
        </p:nvSpPr>
        <p:spPr/>
        <p:txBody>
          <a:bodyPr/>
          <a:lstStyle/>
          <a:p>
            <a:fld id="{BAB98B51-0298-4E3D-A9AF-113D16ECFC86}" type="slidenum">
              <a:rPr lang="pt-BR" smtClean="0"/>
              <a:t>‹nº›</a:t>
            </a:fld>
            <a:endParaRPr lang="pt-BR"/>
          </a:p>
        </p:txBody>
      </p:sp>
    </p:spTree>
    <p:extLst>
      <p:ext uri="{BB962C8B-B14F-4D97-AF65-F5344CB8AC3E}">
        <p14:creationId xmlns:p14="http://schemas.microsoft.com/office/powerpoint/2010/main" val="763880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F57219-2487-271B-575A-ADEA14365F9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34ED80DB-44B8-1F29-ACDB-15C5891925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3772493-6BF0-3553-B60B-D8FC5124157F}"/>
              </a:ext>
            </a:extLst>
          </p:cNvPr>
          <p:cNvSpPr>
            <a:spLocks noGrp="1"/>
          </p:cNvSpPr>
          <p:nvPr>
            <p:ph type="dt" sz="half" idx="10"/>
          </p:nvPr>
        </p:nvSpPr>
        <p:spPr/>
        <p:txBody>
          <a:bodyPr/>
          <a:lstStyle/>
          <a:p>
            <a:fld id="{12F06098-F2F7-4EB2-A34A-677D05F30FE0}" type="datetimeFigureOut">
              <a:rPr lang="pt-BR" smtClean="0"/>
              <a:t>26/12/2022</a:t>
            </a:fld>
            <a:endParaRPr lang="pt-BR"/>
          </a:p>
        </p:txBody>
      </p:sp>
      <p:sp>
        <p:nvSpPr>
          <p:cNvPr id="5" name="Espaço Reservado para Rodapé 4">
            <a:extLst>
              <a:ext uri="{FF2B5EF4-FFF2-40B4-BE49-F238E27FC236}">
                <a16:creationId xmlns:a16="http://schemas.microsoft.com/office/drawing/2014/main" id="{D14040CE-07D7-BBFB-95B9-34D5E299F30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DF99656-5113-ACE6-571C-F17623AF4E2F}"/>
              </a:ext>
            </a:extLst>
          </p:cNvPr>
          <p:cNvSpPr>
            <a:spLocks noGrp="1"/>
          </p:cNvSpPr>
          <p:nvPr>
            <p:ph type="sldNum" sz="quarter" idx="12"/>
          </p:nvPr>
        </p:nvSpPr>
        <p:spPr/>
        <p:txBody>
          <a:bodyPr/>
          <a:lstStyle/>
          <a:p>
            <a:fld id="{BAB98B51-0298-4E3D-A9AF-113D16ECFC86}" type="slidenum">
              <a:rPr lang="pt-BR" smtClean="0"/>
              <a:t>‹nº›</a:t>
            </a:fld>
            <a:endParaRPr lang="pt-BR"/>
          </a:p>
        </p:txBody>
      </p:sp>
    </p:spTree>
    <p:extLst>
      <p:ext uri="{BB962C8B-B14F-4D97-AF65-F5344CB8AC3E}">
        <p14:creationId xmlns:p14="http://schemas.microsoft.com/office/powerpoint/2010/main" val="996581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E990D6-E464-5B4A-49E2-08357DBB6BC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9DC6462-10B0-05CE-3D20-2377C2EB4D7A}"/>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0B16959-43D3-B878-183A-21DF3D046854}"/>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FC085097-7DC2-2FD1-CCA2-E86ACB468BD8}"/>
              </a:ext>
            </a:extLst>
          </p:cNvPr>
          <p:cNvSpPr>
            <a:spLocks noGrp="1"/>
          </p:cNvSpPr>
          <p:nvPr>
            <p:ph type="dt" sz="half" idx="10"/>
          </p:nvPr>
        </p:nvSpPr>
        <p:spPr/>
        <p:txBody>
          <a:bodyPr/>
          <a:lstStyle/>
          <a:p>
            <a:fld id="{12F06098-F2F7-4EB2-A34A-677D05F30FE0}" type="datetimeFigureOut">
              <a:rPr lang="pt-BR" smtClean="0"/>
              <a:t>26/12/2022</a:t>
            </a:fld>
            <a:endParaRPr lang="pt-BR"/>
          </a:p>
        </p:txBody>
      </p:sp>
      <p:sp>
        <p:nvSpPr>
          <p:cNvPr id="6" name="Espaço Reservado para Rodapé 5">
            <a:extLst>
              <a:ext uri="{FF2B5EF4-FFF2-40B4-BE49-F238E27FC236}">
                <a16:creationId xmlns:a16="http://schemas.microsoft.com/office/drawing/2014/main" id="{AA79031C-1C7F-9251-4391-8ED595F027E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0A87CDC-8D50-9231-3821-76F30889E2D2}"/>
              </a:ext>
            </a:extLst>
          </p:cNvPr>
          <p:cNvSpPr>
            <a:spLocks noGrp="1"/>
          </p:cNvSpPr>
          <p:nvPr>
            <p:ph type="sldNum" sz="quarter" idx="12"/>
          </p:nvPr>
        </p:nvSpPr>
        <p:spPr/>
        <p:txBody>
          <a:bodyPr/>
          <a:lstStyle/>
          <a:p>
            <a:fld id="{BAB98B51-0298-4E3D-A9AF-113D16ECFC86}" type="slidenum">
              <a:rPr lang="pt-BR" smtClean="0"/>
              <a:t>‹nº›</a:t>
            </a:fld>
            <a:endParaRPr lang="pt-BR"/>
          </a:p>
        </p:txBody>
      </p:sp>
    </p:spTree>
    <p:extLst>
      <p:ext uri="{BB962C8B-B14F-4D97-AF65-F5344CB8AC3E}">
        <p14:creationId xmlns:p14="http://schemas.microsoft.com/office/powerpoint/2010/main" val="636347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AE7266-36D1-7886-8272-B747A55A9B8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3257C94F-3A35-7877-A018-B0B76F8626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086D6F0-3A2B-C70A-791B-141642063A4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1C0B58E6-ABAA-0D55-5024-BB536C1962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ACA10926-B034-5CF5-D0C6-2C414BB68694}"/>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A55EEE27-77B8-EA3D-CDE9-BCD24263C91C}"/>
              </a:ext>
            </a:extLst>
          </p:cNvPr>
          <p:cNvSpPr>
            <a:spLocks noGrp="1"/>
          </p:cNvSpPr>
          <p:nvPr>
            <p:ph type="dt" sz="half" idx="10"/>
          </p:nvPr>
        </p:nvSpPr>
        <p:spPr/>
        <p:txBody>
          <a:bodyPr/>
          <a:lstStyle/>
          <a:p>
            <a:fld id="{12F06098-F2F7-4EB2-A34A-677D05F30FE0}" type="datetimeFigureOut">
              <a:rPr lang="pt-BR" smtClean="0"/>
              <a:t>26/12/2022</a:t>
            </a:fld>
            <a:endParaRPr lang="pt-BR"/>
          </a:p>
        </p:txBody>
      </p:sp>
      <p:sp>
        <p:nvSpPr>
          <p:cNvPr id="8" name="Espaço Reservado para Rodapé 7">
            <a:extLst>
              <a:ext uri="{FF2B5EF4-FFF2-40B4-BE49-F238E27FC236}">
                <a16:creationId xmlns:a16="http://schemas.microsoft.com/office/drawing/2014/main" id="{C3DFBE41-8C18-8AC6-0083-879783FE0B98}"/>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1BF6B095-EF71-DAAD-7F22-A959B54DF889}"/>
              </a:ext>
            </a:extLst>
          </p:cNvPr>
          <p:cNvSpPr>
            <a:spLocks noGrp="1"/>
          </p:cNvSpPr>
          <p:nvPr>
            <p:ph type="sldNum" sz="quarter" idx="12"/>
          </p:nvPr>
        </p:nvSpPr>
        <p:spPr/>
        <p:txBody>
          <a:bodyPr/>
          <a:lstStyle/>
          <a:p>
            <a:fld id="{BAB98B51-0298-4E3D-A9AF-113D16ECFC86}" type="slidenum">
              <a:rPr lang="pt-BR" smtClean="0"/>
              <a:t>‹nº›</a:t>
            </a:fld>
            <a:endParaRPr lang="pt-BR"/>
          </a:p>
        </p:txBody>
      </p:sp>
    </p:spTree>
    <p:extLst>
      <p:ext uri="{BB962C8B-B14F-4D97-AF65-F5344CB8AC3E}">
        <p14:creationId xmlns:p14="http://schemas.microsoft.com/office/powerpoint/2010/main" val="49836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23CF1-88A1-3541-B462-40D1D980234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0866F59-1200-0825-D00F-58FD474AD388}"/>
              </a:ext>
            </a:extLst>
          </p:cNvPr>
          <p:cNvSpPr>
            <a:spLocks noGrp="1"/>
          </p:cNvSpPr>
          <p:nvPr>
            <p:ph type="dt" sz="half" idx="10"/>
          </p:nvPr>
        </p:nvSpPr>
        <p:spPr/>
        <p:txBody>
          <a:bodyPr/>
          <a:lstStyle/>
          <a:p>
            <a:fld id="{12F06098-F2F7-4EB2-A34A-677D05F30FE0}" type="datetimeFigureOut">
              <a:rPr lang="pt-BR" smtClean="0"/>
              <a:t>26/12/2022</a:t>
            </a:fld>
            <a:endParaRPr lang="pt-BR"/>
          </a:p>
        </p:txBody>
      </p:sp>
      <p:sp>
        <p:nvSpPr>
          <p:cNvPr id="4" name="Espaço Reservado para Rodapé 3">
            <a:extLst>
              <a:ext uri="{FF2B5EF4-FFF2-40B4-BE49-F238E27FC236}">
                <a16:creationId xmlns:a16="http://schemas.microsoft.com/office/drawing/2014/main" id="{3D66ADD5-B1A6-C01D-E22E-002BDD659533}"/>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06AD27C8-9110-B937-BF61-28C5E3725FBF}"/>
              </a:ext>
            </a:extLst>
          </p:cNvPr>
          <p:cNvSpPr>
            <a:spLocks noGrp="1"/>
          </p:cNvSpPr>
          <p:nvPr>
            <p:ph type="sldNum" sz="quarter" idx="12"/>
          </p:nvPr>
        </p:nvSpPr>
        <p:spPr/>
        <p:txBody>
          <a:bodyPr/>
          <a:lstStyle/>
          <a:p>
            <a:fld id="{BAB98B51-0298-4E3D-A9AF-113D16ECFC86}" type="slidenum">
              <a:rPr lang="pt-BR" smtClean="0"/>
              <a:t>‹nº›</a:t>
            </a:fld>
            <a:endParaRPr lang="pt-BR"/>
          </a:p>
        </p:txBody>
      </p:sp>
    </p:spTree>
    <p:extLst>
      <p:ext uri="{BB962C8B-B14F-4D97-AF65-F5344CB8AC3E}">
        <p14:creationId xmlns:p14="http://schemas.microsoft.com/office/powerpoint/2010/main" val="602230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564A7AF-B8A6-2638-0D10-F04B117DEB01}"/>
              </a:ext>
            </a:extLst>
          </p:cNvPr>
          <p:cNvSpPr>
            <a:spLocks noGrp="1"/>
          </p:cNvSpPr>
          <p:nvPr>
            <p:ph type="dt" sz="half" idx="10"/>
          </p:nvPr>
        </p:nvSpPr>
        <p:spPr/>
        <p:txBody>
          <a:bodyPr/>
          <a:lstStyle/>
          <a:p>
            <a:fld id="{12F06098-F2F7-4EB2-A34A-677D05F30FE0}" type="datetimeFigureOut">
              <a:rPr lang="pt-BR" smtClean="0"/>
              <a:t>26/12/2022</a:t>
            </a:fld>
            <a:endParaRPr lang="pt-BR"/>
          </a:p>
        </p:txBody>
      </p:sp>
      <p:sp>
        <p:nvSpPr>
          <p:cNvPr id="3" name="Espaço Reservado para Rodapé 2">
            <a:extLst>
              <a:ext uri="{FF2B5EF4-FFF2-40B4-BE49-F238E27FC236}">
                <a16:creationId xmlns:a16="http://schemas.microsoft.com/office/drawing/2014/main" id="{0E3168AC-C37B-A400-239B-FCA4E904CC17}"/>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3F78FA96-A2AD-70A3-7146-8E514A690110}"/>
              </a:ext>
            </a:extLst>
          </p:cNvPr>
          <p:cNvSpPr>
            <a:spLocks noGrp="1"/>
          </p:cNvSpPr>
          <p:nvPr>
            <p:ph type="sldNum" sz="quarter" idx="12"/>
          </p:nvPr>
        </p:nvSpPr>
        <p:spPr/>
        <p:txBody>
          <a:bodyPr/>
          <a:lstStyle/>
          <a:p>
            <a:fld id="{BAB98B51-0298-4E3D-A9AF-113D16ECFC86}" type="slidenum">
              <a:rPr lang="pt-BR" smtClean="0"/>
              <a:t>‹nº›</a:t>
            </a:fld>
            <a:endParaRPr lang="pt-BR"/>
          </a:p>
        </p:txBody>
      </p:sp>
    </p:spTree>
    <p:extLst>
      <p:ext uri="{BB962C8B-B14F-4D97-AF65-F5344CB8AC3E}">
        <p14:creationId xmlns:p14="http://schemas.microsoft.com/office/powerpoint/2010/main" val="3785680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464D17-4516-B5C9-BBC0-1AA17E3DA9E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496A3A7-C0FC-13B7-DE0F-A1EE2E0DAB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9E3D8F1-3A08-DBD8-6300-E3FF05EAF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D68AABF-3738-9276-9932-38E589767AC2}"/>
              </a:ext>
            </a:extLst>
          </p:cNvPr>
          <p:cNvSpPr>
            <a:spLocks noGrp="1"/>
          </p:cNvSpPr>
          <p:nvPr>
            <p:ph type="dt" sz="half" idx="10"/>
          </p:nvPr>
        </p:nvSpPr>
        <p:spPr/>
        <p:txBody>
          <a:bodyPr/>
          <a:lstStyle/>
          <a:p>
            <a:fld id="{12F06098-F2F7-4EB2-A34A-677D05F30FE0}" type="datetimeFigureOut">
              <a:rPr lang="pt-BR" smtClean="0"/>
              <a:t>26/12/2022</a:t>
            </a:fld>
            <a:endParaRPr lang="pt-BR"/>
          </a:p>
        </p:txBody>
      </p:sp>
      <p:sp>
        <p:nvSpPr>
          <p:cNvPr id="6" name="Espaço Reservado para Rodapé 5">
            <a:extLst>
              <a:ext uri="{FF2B5EF4-FFF2-40B4-BE49-F238E27FC236}">
                <a16:creationId xmlns:a16="http://schemas.microsoft.com/office/drawing/2014/main" id="{A5722C5B-969B-0737-3261-35198A2C2AF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2B26DA-C900-1379-5A90-BAEA24FDBBA2}"/>
              </a:ext>
            </a:extLst>
          </p:cNvPr>
          <p:cNvSpPr>
            <a:spLocks noGrp="1"/>
          </p:cNvSpPr>
          <p:nvPr>
            <p:ph type="sldNum" sz="quarter" idx="12"/>
          </p:nvPr>
        </p:nvSpPr>
        <p:spPr/>
        <p:txBody>
          <a:bodyPr/>
          <a:lstStyle/>
          <a:p>
            <a:fld id="{BAB98B51-0298-4E3D-A9AF-113D16ECFC86}" type="slidenum">
              <a:rPr lang="pt-BR" smtClean="0"/>
              <a:t>‹nº›</a:t>
            </a:fld>
            <a:endParaRPr lang="pt-BR"/>
          </a:p>
        </p:txBody>
      </p:sp>
    </p:spTree>
    <p:extLst>
      <p:ext uri="{BB962C8B-B14F-4D97-AF65-F5344CB8AC3E}">
        <p14:creationId xmlns:p14="http://schemas.microsoft.com/office/powerpoint/2010/main" val="241024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E0F01E-E9B7-6A26-49C3-1A6969B3AF1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5C078C60-BA07-B0A8-AA5D-5183DF7A81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6EE416E7-5E79-5473-4E68-5D4388A4A2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E12EB9A-9EDD-0183-7FFC-F31F6D6A44C9}"/>
              </a:ext>
            </a:extLst>
          </p:cNvPr>
          <p:cNvSpPr>
            <a:spLocks noGrp="1"/>
          </p:cNvSpPr>
          <p:nvPr>
            <p:ph type="dt" sz="half" idx="10"/>
          </p:nvPr>
        </p:nvSpPr>
        <p:spPr/>
        <p:txBody>
          <a:bodyPr/>
          <a:lstStyle/>
          <a:p>
            <a:fld id="{12F06098-F2F7-4EB2-A34A-677D05F30FE0}" type="datetimeFigureOut">
              <a:rPr lang="pt-BR" smtClean="0"/>
              <a:t>26/12/2022</a:t>
            </a:fld>
            <a:endParaRPr lang="pt-BR"/>
          </a:p>
        </p:txBody>
      </p:sp>
      <p:sp>
        <p:nvSpPr>
          <p:cNvPr id="6" name="Espaço Reservado para Rodapé 5">
            <a:extLst>
              <a:ext uri="{FF2B5EF4-FFF2-40B4-BE49-F238E27FC236}">
                <a16:creationId xmlns:a16="http://schemas.microsoft.com/office/drawing/2014/main" id="{2D90DF67-C975-6B12-DA4A-ED9975BEF3F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74A5276-26FB-3404-6168-E5800A168FA8}"/>
              </a:ext>
            </a:extLst>
          </p:cNvPr>
          <p:cNvSpPr>
            <a:spLocks noGrp="1"/>
          </p:cNvSpPr>
          <p:nvPr>
            <p:ph type="sldNum" sz="quarter" idx="12"/>
          </p:nvPr>
        </p:nvSpPr>
        <p:spPr/>
        <p:txBody>
          <a:bodyPr/>
          <a:lstStyle/>
          <a:p>
            <a:fld id="{BAB98B51-0298-4E3D-A9AF-113D16ECFC86}" type="slidenum">
              <a:rPr lang="pt-BR" smtClean="0"/>
              <a:t>‹nº›</a:t>
            </a:fld>
            <a:endParaRPr lang="pt-BR"/>
          </a:p>
        </p:txBody>
      </p:sp>
    </p:spTree>
    <p:extLst>
      <p:ext uri="{BB962C8B-B14F-4D97-AF65-F5344CB8AC3E}">
        <p14:creationId xmlns:p14="http://schemas.microsoft.com/office/powerpoint/2010/main" val="1034097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DED5AD09-C2E3-78D7-0A70-74AFE8C010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03037F9-EC6A-5744-126B-E46A733503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DF82D94-4105-82D3-F050-F09CA5A64B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06098-F2F7-4EB2-A34A-677D05F30FE0}" type="datetimeFigureOut">
              <a:rPr lang="pt-BR" smtClean="0"/>
              <a:t>26/12/2022</a:t>
            </a:fld>
            <a:endParaRPr lang="pt-BR"/>
          </a:p>
        </p:txBody>
      </p:sp>
      <p:sp>
        <p:nvSpPr>
          <p:cNvPr id="5" name="Espaço Reservado para Rodapé 4">
            <a:extLst>
              <a:ext uri="{FF2B5EF4-FFF2-40B4-BE49-F238E27FC236}">
                <a16:creationId xmlns:a16="http://schemas.microsoft.com/office/drawing/2014/main" id="{A24F87C5-2A54-2A2B-5A89-49DB569B5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D3E1B63C-08EB-38B3-70A2-FE9A7F014F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98B51-0298-4E3D-A9AF-113D16ECFC86}" type="slidenum">
              <a:rPr lang="pt-BR" smtClean="0"/>
              <a:t>‹nº›</a:t>
            </a:fld>
            <a:endParaRPr lang="pt-BR"/>
          </a:p>
        </p:txBody>
      </p:sp>
    </p:spTree>
    <p:extLst>
      <p:ext uri="{BB962C8B-B14F-4D97-AF65-F5344CB8AC3E}">
        <p14:creationId xmlns:p14="http://schemas.microsoft.com/office/powerpoint/2010/main" val="3568067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m 33">
            <a:extLst>
              <a:ext uri="{FF2B5EF4-FFF2-40B4-BE49-F238E27FC236}">
                <a16:creationId xmlns:a16="http://schemas.microsoft.com/office/drawing/2014/main" id="{4F64AFF3-32D7-6C56-926D-E3266BD54617}"/>
              </a:ext>
            </a:extLst>
          </p:cNvPr>
          <p:cNvPicPr>
            <a:picLocks noChangeAspect="1"/>
          </p:cNvPicPr>
          <p:nvPr/>
        </p:nvPicPr>
        <p:blipFill rotWithShape="1">
          <a:blip r:embed="rId2">
            <a:extLst>
              <a:ext uri="{28A0092B-C50C-407E-A947-70E740481C1C}">
                <a14:useLocalDpi xmlns:a14="http://schemas.microsoft.com/office/drawing/2010/main" val="0"/>
              </a:ext>
            </a:extLst>
          </a:blip>
          <a:srcRect l="46336" t="60" r="3383" b="424"/>
          <a:stretch/>
        </p:blipFill>
        <p:spPr>
          <a:xfrm>
            <a:off x="-1" y="0"/>
            <a:ext cx="7311753" cy="6858000"/>
          </a:xfrm>
          <a:prstGeom prst="rect">
            <a:avLst/>
          </a:prstGeom>
        </p:spPr>
      </p:pic>
      <p:pic>
        <p:nvPicPr>
          <p:cNvPr id="39" name="Imagem 38">
            <a:extLst>
              <a:ext uri="{FF2B5EF4-FFF2-40B4-BE49-F238E27FC236}">
                <a16:creationId xmlns:a16="http://schemas.microsoft.com/office/drawing/2014/main" id="{712F8CDF-FD91-D92D-3D4F-B63BB6EEE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8323" y="1813648"/>
            <a:ext cx="3854834" cy="2592098"/>
          </a:xfrm>
          <a:prstGeom prst="rect">
            <a:avLst/>
          </a:prstGeom>
        </p:spPr>
      </p:pic>
      <p:sp>
        <p:nvSpPr>
          <p:cNvPr id="32" name="CaixaDeTexto 31">
            <a:extLst>
              <a:ext uri="{FF2B5EF4-FFF2-40B4-BE49-F238E27FC236}">
                <a16:creationId xmlns:a16="http://schemas.microsoft.com/office/drawing/2014/main" id="{D6F86F25-56A2-1F29-A739-4ED7C82AA54A}"/>
              </a:ext>
            </a:extLst>
          </p:cNvPr>
          <p:cNvSpPr txBox="1"/>
          <p:nvPr/>
        </p:nvSpPr>
        <p:spPr>
          <a:xfrm>
            <a:off x="3086528" y="4942369"/>
            <a:ext cx="4171966" cy="1446550"/>
          </a:xfrm>
          <a:prstGeom prst="rect">
            <a:avLst/>
          </a:prstGeom>
          <a:noFill/>
        </p:spPr>
        <p:txBody>
          <a:bodyPr wrap="square">
            <a:spAutoFit/>
          </a:bodyPr>
          <a:lstStyle/>
          <a:p>
            <a:r>
              <a:rPr lang="pt-BR" sz="8800" b="1" dirty="0">
                <a:solidFill>
                  <a:schemeClr val="bg1"/>
                </a:solidFill>
                <a:latin typeface="Calibri" panose="020F0502020204030204" pitchFamily="34" charset="0"/>
                <a:cs typeface="Calibri" panose="020F0502020204030204" pitchFamily="34" charset="0"/>
              </a:rPr>
              <a:t>Coletiva</a:t>
            </a:r>
          </a:p>
        </p:txBody>
      </p:sp>
      <p:sp>
        <p:nvSpPr>
          <p:cNvPr id="52" name="CaixaDeTexto 51">
            <a:extLst>
              <a:ext uri="{FF2B5EF4-FFF2-40B4-BE49-F238E27FC236}">
                <a16:creationId xmlns:a16="http://schemas.microsoft.com/office/drawing/2014/main" id="{6CFB850F-AFBA-F97C-F126-723E5E6DE204}"/>
              </a:ext>
            </a:extLst>
          </p:cNvPr>
          <p:cNvSpPr txBox="1"/>
          <p:nvPr/>
        </p:nvSpPr>
        <p:spPr>
          <a:xfrm>
            <a:off x="3995748" y="5890023"/>
            <a:ext cx="3046614" cy="769441"/>
          </a:xfrm>
          <a:prstGeom prst="rect">
            <a:avLst/>
          </a:prstGeom>
          <a:noFill/>
        </p:spPr>
        <p:txBody>
          <a:bodyPr wrap="square">
            <a:spAutoFit/>
          </a:bodyPr>
          <a:lstStyle/>
          <a:p>
            <a:r>
              <a:rPr lang="pt-BR" sz="4400" dirty="0">
                <a:solidFill>
                  <a:schemeClr val="bg1"/>
                </a:solidFill>
                <a:latin typeface="Calibri" panose="020F0502020204030204" pitchFamily="34" charset="0"/>
                <a:cs typeface="Calibri" panose="020F0502020204030204" pitchFamily="34" charset="0"/>
              </a:rPr>
              <a:t>de Imprensa </a:t>
            </a:r>
            <a:endParaRPr lang="pt-BR" sz="4400" dirty="0">
              <a:solidFill>
                <a:schemeClr val="bg1"/>
              </a:solidFill>
            </a:endParaRPr>
          </a:p>
        </p:txBody>
      </p:sp>
      <p:sp>
        <p:nvSpPr>
          <p:cNvPr id="53" name="CaixaDeTexto 52">
            <a:extLst>
              <a:ext uri="{FF2B5EF4-FFF2-40B4-BE49-F238E27FC236}">
                <a16:creationId xmlns:a16="http://schemas.microsoft.com/office/drawing/2014/main" id="{6E825638-623F-ADEB-430C-FC2A8D265D64}"/>
              </a:ext>
            </a:extLst>
          </p:cNvPr>
          <p:cNvSpPr txBox="1"/>
          <p:nvPr/>
        </p:nvSpPr>
        <p:spPr>
          <a:xfrm>
            <a:off x="8455625" y="6104503"/>
            <a:ext cx="2798618" cy="369332"/>
          </a:xfrm>
          <a:prstGeom prst="rect">
            <a:avLst/>
          </a:prstGeom>
          <a:noFill/>
        </p:spPr>
        <p:txBody>
          <a:bodyPr wrap="square" rtlCol="0">
            <a:spAutoFit/>
          </a:bodyPr>
          <a:lstStyle/>
          <a:p>
            <a:r>
              <a:rPr lang="pt-BR" dirty="0"/>
              <a:t>PREFEITO DR. FURLAN</a:t>
            </a:r>
          </a:p>
        </p:txBody>
      </p:sp>
      <p:pic>
        <p:nvPicPr>
          <p:cNvPr id="54" name="Imagem 53">
            <a:extLst>
              <a:ext uri="{FF2B5EF4-FFF2-40B4-BE49-F238E27FC236}">
                <a16:creationId xmlns:a16="http://schemas.microsoft.com/office/drawing/2014/main" id="{3B42CDCB-B8B6-8216-A53F-EEE122D05234}"/>
              </a:ext>
            </a:extLst>
          </p:cNvPr>
          <p:cNvPicPr>
            <a:picLocks noChangeAspect="1"/>
          </p:cNvPicPr>
          <p:nvPr/>
        </p:nvPicPr>
        <p:blipFill rotWithShape="1">
          <a:blip r:embed="rId3">
            <a:extLst>
              <a:ext uri="{28A0092B-C50C-407E-A947-70E740481C1C}">
                <a14:useLocalDpi xmlns:a14="http://schemas.microsoft.com/office/drawing/2010/main" val="0"/>
              </a:ext>
            </a:extLst>
          </a:blip>
          <a:srcRect l="47077" t="1" r="34567" b="50472"/>
          <a:stretch/>
        </p:blipFill>
        <p:spPr>
          <a:xfrm>
            <a:off x="0" y="469081"/>
            <a:ext cx="3191575" cy="5790436"/>
          </a:xfrm>
          <a:prstGeom prst="rect">
            <a:avLst/>
          </a:prstGeom>
        </p:spPr>
      </p:pic>
    </p:spTree>
    <p:extLst>
      <p:ext uri="{BB962C8B-B14F-4D97-AF65-F5344CB8AC3E}">
        <p14:creationId xmlns:p14="http://schemas.microsoft.com/office/powerpoint/2010/main" val="1839372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a:extLst>
              <a:ext uri="{FF2B5EF4-FFF2-40B4-BE49-F238E27FC236}">
                <a16:creationId xmlns:a16="http://schemas.microsoft.com/office/drawing/2014/main" id="{B7CBD503-AB34-8522-0EF7-0A76C0832A7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r="26739"/>
          <a:stretch/>
        </p:blipFill>
        <p:spPr>
          <a:xfrm rot="5400000">
            <a:off x="2595324" y="-2721531"/>
            <a:ext cx="6967061" cy="12192000"/>
          </a:xfrm>
          <a:prstGeom prst="rect">
            <a:avLst/>
          </a:prstGeom>
        </p:spPr>
      </p:pic>
      <p:pic>
        <p:nvPicPr>
          <p:cNvPr id="10" name="Imagem 9">
            <a:extLst>
              <a:ext uri="{FF2B5EF4-FFF2-40B4-BE49-F238E27FC236}">
                <a16:creationId xmlns:a16="http://schemas.microsoft.com/office/drawing/2014/main" id="{0A22EFAB-6909-396F-8BD2-D9B202C3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2622" y="300128"/>
            <a:ext cx="2846292" cy="1348675"/>
          </a:xfrm>
          <a:prstGeom prst="rect">
            <a:avLst/>
          </a:prstGeom>
        </p:spPr>
      </p:pic>
      <p:pic>
        <p:nvPicPr>
          <p:cNvPr id="8194" name="Picture 2">
            <a:extLst>
              <a:ext uri="{FF2B5EF4-FFF2-40B4-BE49-F238E27FC236}">
                <a16:creationId xmlns:a16="http://schemas.microsoft.com/office/drawing/2014/main" id="{49D59B33-4096-2465-62CE-2C8E8CF3D9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290" y="326571"/>
            <a:ext cx="6634065" cy="6204857"/>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593D7B2A-511B-D03C-D56F-DA9D459923A6}"/>
              </a:ext>
            </a:extLst>
          </p:cNvPr>
          <p:cNvSpPr txBox="1"/>
          <p:nvPr/>
        </p:nvSpPr>
        <p:spPr>
          <a:xfrm>
            <a:off x="7246287" y="2006413"/>
            <a:ext cx="3473155" cy="677108"/>
          </a:xfrm>
          <a:prstGeom prst="rect">
            <a:avLst/>
          </a:prstGeom>
          <a:noFill/>
        </p:spPr>
        <p:txBody>
          <a:bodyPr wrap="square" rtlCol="0">
            <a:spAutoFit/>
          </a:bodyPr>
          <a:lstStyle/>
          <a:p>
            <a:r>
              <a:rPr lang="pt-BR" sz="3800" b="1" dirty="0">
                <a:solidFill>
                  <a:schemeClr val="bg1"/>
                </a:solidFill>
                <a:latin typeface="Calibri" panose="020F0502020204030204" pitchFamily="34" charset="0"/>
                <a:cs typeface="Times New Roman" panose="02020603050405020304" pitchFamily="18" charset="0"/>
              </a:rPr>
              <a:t>Parque Meio </a:t>
            </a:r>
          </a:p>
        </p:txBody>
      </p:sp>
      <p:sp>
        <p:nvSpPr>
          <p:cNvPr id="16" name="CaixaDeTexto 15">
            <a:extLst>
              <a:ext uri="{FF2B5EF4-FFF2-40B4-BE49-F238E27FC236}">
                <a16:creationId xmlns:a16="http://schemas.microsoft.com/office/drawing/2014/main" id="{9279B6CF-B867-95BA-6A46-320F1D766DD3}"/>
              </a:ext>
            </a:extLst>
          </p:cNvPr>
          <p:cNvSpPr txBox="1"/>
          <p:nvPr/>
        </p:nvSpPr>
        <p:spPr>
          <a:xfrm>
            <a:off x="7408995" y="3187374"/>
            <a:ext cx="4302928" cy="3416320"/>
          </a:xfrm>
          <a:prstGeom prst="rect">
            <a:avLst/>
          </a:prstGeom>
          <a:noFill/>
        </p:spPr>
        <p:txBody>
          <a:bodyPr wrap="square" rtlCol="0">
            <a:spAutoFit/>
          </a:bodyPr>
          <a:lstStyle/>
          <a:p>
            <a:pPr marL="285750" indent="-285750">
              <a:buFont typeface="Arial" panose="020B0604020202020204" pitchFamily="34" charset="0"/>
              <a:buChar char="•"/>
            </a:pPr>
            <a:r>
              <a:rPr lang="pt-BR" b="0" i="0" dirty="0">
                <a:solidFill>
                  <a:schemeClr val="bg1"/>
                </a:solidFill>
                <a:effectLst/>
              </a:rPr>
              <a:t>Macapá ganhará um novo cartão postal. O Parque Meio do Mundo será um dos maiores complexos turísticos da cidade, indutor do eixo de desenvolvimento socioeconômico e cultural.</a:t>
            </a:r>
          </a:p>
          <a:p>
            <a:pPr marL="285750" indent="-285750">
              <a:buFont typeface="Arial" panose="020B0604020202020204" pitchFamily="34" charset="0"/>
              <a:buChar char="•"/>
            </a:pPr>
            <a:endParaRPr lang="pt-BR" b="0" i="0" dirty="0">
              <a:solidFill>
                <a:schemeClr val="bg1"/>
              </a:solidFill>
              <a:effectLst/>
            </a:endParaRPr>
          </a:p>
          <a:p>
            <a:pPr marL="285750" indent="-285750">
              <a:buFont typeface="Arial" panose="020B0604020202020204" pitchFamily="34" charset="0"/>
              <a:buChar char="•"/>
            </a:pPr>
            <a:r>
              <a:rPr lang="pt-BR" b="0" i="0" dirty="0">
                <a:solidFill>
                  <a:schemeClr val="bg1"/>
                </a:solidFill>
                <a:effectLst/>
              </a:rPr>
              <a:t>A Secretaria Municipal de Obras e Infraestrutura Urbana será responsável pela construção do complexo na área de mais 50 mil m². O investimento é de R$ 22 milhões, exclusivos do Tesouro Municipal.</a:t>
            </a:r>
            <a:endParaRPr lang="pt-BR" dirty="0">
              <a:solidFill>
                <a:schemeClr val="bg1"/>
              </a:solidFill>
            </a:endParaRPr>
          </a:p>
        </p:txBody>
      </p:sp>
      <p:sp>
        <p:nvSpPr>
          <p:cNvPr id="23" name="CaixaDeTexto 22">
            <a:extLst>
              <a:ext uri="{FF2B5EF4-FFF2-40B4-BE49-F238E27FC236}">
                <a16:creationId xmlns:a16="http://schemas.microsoft.com/office/drawing/2014/main" id="{42AB6EEF-8911-34E1-DAEA-8787065C3A76}"/>
              </a:ext>
            </a:extLst>
          </p:cNvPr>
          <p:cNvSpPr txBox="1"/>
          <p:nvPr/>
        </p:nvSpPr>
        <p:spPr>
          <a:xfrm>
            <a:off x="7246287" y="2392658"/>
            <a:ext cx="2866665" cy="707886"/>
          </a:xfrm>
          <a:prstGeom prst="rect">
            <a:avLst/>
          </a:prstGeom>
          <a:noFill/>
        </p:spPr>
        <p:txBody>
          <a:bodyPr wrap="square">
            <a:spAutoFit/>
          </a:bodyPr>
          <a:lstStyle/>
          <a:p>
            <a:r>
              <a:rPr lang="pt-BR" sz="4000" b="1" dirty="0">
                <a:solidFill>
                  <a:schemeClr val="bg1"/>
                </a:solidFill>
                <a:latin typeface="Calibri" panose="020F0502020204030204" pitchFamily="34" charset="0"/>
                <a:cs typeface="Times New Roman" panose="02020603050405020304" pitchFamily="18" charset="0"/>
              </a:rPr>
              <a:t>do Mundo</a:t>
            </a:r>
          </a:p>
        </p:txBody>
      </p:sp>
    </p:spTree>
    <p:extLst>
      <p:ext uri="{BB962C8B-B14F-4D97-AF65-F5344CB8AC3E}">
        <p14:creationId xmlns:p14="http://schemas.microsoft.com/office/powerpoint/2010/main" val="374983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a:extLst>
              <a:ext uri="{FF2B5EF4-FFF2-40B4-BE49-F238E27FC236}">
                <a16:creationId xmlns:a16="http://schemas.microsoft.com/office/drawing/2014/main" id="{B7CBD503-AB34-8522-0EF7-0A76C0832A7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r="26739"/>
          <a:stretch/>
        </p:blipFill>
        <p:spPr>
          <a:xfrm rot="5400000">
            <a:off x="2595324" y="-2721531"/>
            <a:ext cx="6967061" cy="12192000"/>
          </a:xfrm>
          <a:prstGeom prst="rect">
            <a:avLst/>
          </a:prstGeom>
        </p:spPr>
      </p:pic>
      <p:sp>
        <p:nvSpPr>
          <p:cNvPr id="14" name="CaixaDeTexto 13">
            <a:extLst>
              <a:ext uri="{FF2B5EF4-FFF2-40B4-BE49-F238E27FC236}">
                <a16:creationId xmlns:a16="http://schemas.microsoft.com/office/drawing/2014/main" id="{593D7B2A-511B-D03C-D56F-DA9D459923A6}"/>
              </a:ext>
            </a:extLst>
          </p:cNvPr>
          <p:cNvSpPr txBox="1"/>
          <p:nvPr/>
        </p:nvSpPr>
        <p:spPr>
          <a:xfrm>
            <a:off x="5965054" y="230423"/>
            <a:ext cx="4302928" cy="677108"/>
          </a:xfrm>
          <a:prstGeom prst="rect">
            <a:avLst/>
          </a:prstGeom>
          <a:noFill/>
        </p:spPr>
        <p:txBody>
          <a:bodyPr wrap="square" rtlCol="0">
            <a:spAutoFit/>
          </a:bodyPr>
          <a:lstStyle/>
          <a:p>
            <a:r>
              <a:rPr lang="pt-BR" sz="3800" b="1" dirty="0">
                <a:solidFill>
                  <a:srgbClr val="00B0F0"/>
                </a:solidFill>
                <a:latin typeface="Calibri" panose="020F0502020204030204" pitchFamily="34" charset="0"/>
                <a:cs typeface="Times New Roman" panose="02020603050405020304" pitchFamily="18" charset="0"/>
              </a:rPr>
              <a:t>Complexo Orla Viva</a:t>
            </a:r>
          </a:p>
        </p:txBody>
      </p:sp>
      <p:sp>
        <p:nvSpPr>
          <p:cNvPr id="16" name="CaixaDeTexto 15">
            <a:extLst>
              <a:ext uri="{FF2B5EF4-FFF2-40B4-BE49-F238E27FC236}">
                <a16:creationId xmlns:a16="http://schemas.microsoft.com/office/drawing/2014/main" id="{9279B6CF-B867-95BA-6A46-320F1D766DD3}"/>
              </a:ext>
            </a:extLst>
          </p:cNvPr>
          <p:cNvSpPr txBox="1"/>
          <p:nvPr/>
        </p:nvSpPr>
        <p:spPr>
          <a:xfrm>
            <a:off x="6078853" y="852770"/>
            <a:ext cx="5807237" cy="923330"/>
          </a:xfrm>
          <a:prstGeom prst="rect">
            <a:avLst/>
          </a:prstGeom>
          <a:noFill/>
        </p:spPr>
        <p:txBody>
          <a:bodyPr wrap="square" rtlCol="0">
            <a:spAutoFit/>
          </a:bodyPr>
          <a:lstStyle/>
          <a:p>
            <a:r>
              <a:rPr lang="pt-BR" b="0" i="1" dirty="0">
                <a:solidFill>
                  <a:schemeClr val="bg1"/>
                </a:solidFill>
                <a:effectLst/>
                <a:latin typeface="+mj-lt"/>
              </a:rPr>
              <a:t>O projeto municipal Orla Viva, que visa valorizar e desenvolver o turismo na capital envolvendo dois projetos: Praça Jaci Barata e Trapiche Eliezer Levy.</a:t>
            </a:r>
            <a:endParaRPr lang="pt-BR" i="1" dirty="0">
              <a:solidFill>
                <a:schemeClr val="bg1"/>
              </a:solidFill>
              <a:latin typeface="+mj-lt"/>
            </a:endParaRPr>
          </a:p>
        </p:txBody>
      </p:sp>
      <p:sp>
        <p:nvSpPr>
          <p:cNvPr id="2" name="CaixaDeTexto 1">
            <a:extLst>
              <a:ext uri="{FF2B5EF4-FFF2-40B4-BE49-F238E27FC236}">
                <a16:creationId xmlns:a16="http://schemas.microsoft.com/office/drawing/2014/main" id="{7B084559-0405-C53A-CA8F-D9E8C906C245}"/>
              </a:ext>
            </a:extLst>
          </p:cNvPr>
          <p:cNvSpPr txBox="1"/>
          <p:nvPr/>
        </p:nvSpPr>
        <p:spPr>
          <a:xfrm>
            <a:off x="5958052" y="2034474"/>
            <a:ext cx="4302928" cy="677108"/>
          </a:xfrm>
          <a:prstGeom prst="rect">
            <a:avLst/>
          </a:prstGeom>
          <a:noFill/>
        </p:spPr>
        <p:txBody>
          <a:bodyPr wrap="square" rtlCol="0">
            <a:spAutoFit/>
          </a:bodyPr>
          <a:lstStyle/>
          <a:p>
            <a:r>
              <a:rPr lang="pt-BR" sz="3800" b="1" dirty="0">
                <a:solidFill>
                  <a:schemeClr val="bg1"/>
                </a:solidFill>
                <a:latin typeface="Calibri" panose="020F0502020204030204" pitchFamily="34" charset="0"/>
                <a:cs typeface="Times New Roman" panose="02020603050405020304" pitchFamily="18" charset="0"/>
              </a:rPr>
              <a:t>Praça Jaci Barata</a:t>
            </a:r>
          </a:p>
        </p:txBody>
      </p:sp>
      <p:sp>
        <p:nvSpPr>
          <p:cNvPr id="3" name="CaixaDeTexto 2">
            <a:extLst>
              <a:ext uri="{FF2B5EF4-FFF2-40B4-BE49-F238E27FC236}">
                <a16:creationId xmlns:a16="http://schemas.microsoft.com/office/drawing/2014/main" id="{1535C334-2FB0-6A89-A7CE-44105C2BADF2}"/>
              </a:ext>
            </a:extLst>
          </p:cNvPr>
          <p:cNvSpPr txBox="1"/>
          <p:nvPr/>
        </p:nvSpPr>
        <p:spPr>
          <a:xfrm>
            <a:off x="6017151" y="2711582"/>
            <a:ext cx="5830071" cy="1200329"/>
          </a:xfrm>
          <a:prstGeom prst="rect">
            <a:avLst/>
          </a:prstGeom>
          <a:noFill/>
        </p:spPr>
        <p:txBody>
          <a:bodyPr wrap="square" rtlCol="0">
            <a:spAutoFit/>
          </a:bodyPr>
          <a:lstStyle/>
          <a:p>
            <a:pPr marL="285750" indent="-285750">
              <a:buFont typeface="Arial" panose="020B0604020202020204" pitchFamily="34" charset="0"/>
              <a:buChar char="•"/>
            </a:pPr>
            <a:r>
              <a:rPr lang="pt-BR" b="0" i="0" dirty="0">
                <a:solidFill>
                  <a:schemeClr val="bg1"/>
                </a:solidFill>
                <a:effectLst/>
              </a:rPr>
              <a:t>A praça será referência em lazer, esporte e convivência e tem uma área de pouco mais de 96 mil m². </a:t>
            </a:r>
            <a:r>
              <a:rPr lang="pt-BR" dirty="0">
                <a:solidFill>
                  <a:schemeClr val="bg1"/>
                </a:solidFill>
              </a:rPr>
              <a:t>Investimento de </a:t>
            </a:r>
            <a:r>
              <a:rPr lang="pt-BR" b="0" i="0" dirty="0">
                <a:solidFill>
                  <a:schemeClr val="bg1"/>
                </a:solidFill>
                <a:effectLst/>
              </a:rPr>
              <a:t>R$ 9,4 milhões, com recurs</a:t>
            </a:r>
            <a:r>
              <a:rPr lang="pt-BR" dirty="0">
                <a:solidFill>
                  <a:schemeClr val="bg1"/>
                </a:solidFill>
              </a:rPr>
              <a:t>o </a:t>
            </a:r>
            <a:r>
              <a:rPr lang="pt-BR" b="0" i="0" dirty="0">
                <a:solidFill>
                  <a:schemeClr val="bg1"/>
                </a:solidFill>
                <a:effectLst/>
              </a:rPr>
              <a:t>do Tesouro Municipal. Emenda Presidente Sarney </a:t>
            </a:r>
            <a:endParaRPr lang="pt-BR" i="1" dirty="0">
              <a:solidFill>
                <a:schemeClr val="bg1"/>
              </a:solidFill>
            </a:endParaRPr>
          </a:p>
        </p:txBody>
      </p:sp>
      <p:pic>
        <p:nvPicPr>
          <p:cNvPr id="10242" name="Picture 2">
            <a:extLst>
              <a:ext uri="{FF2B5EF4-FFF2-40B4-BE49-F238E27FC236}">
                <a16:creationId xmlns:a16="http://schemas.microsoft.com/office/drawing/2014/main" id="{38E3F632-7047-3BCF-7D3E-1D1A3C89EA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402"/>
          <a:stretch/>
        </p:blipFill>
        <p:spPr bwMode="auto">
          <a:xfrm>
            <a:off x="138600" y="41539"/>
            <a:ext cx="5228530" cy="3552689"/>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01B4EF4D-9EFB-E79E-C8FE-8DB28A5D6BFD}"/>
              </a:ext>
            </a:extLst>
          </p:cNvPr>
          <p:cNvSpPr txBox="1"/>
          <p:nvPr/>
        </p:nvSpPr>
        <p:spPr>
          <a:xfrm>
            <a:off x="5958052" y="3872838"/>
            <a:ext cx="5366496" cy="677108"/>
          </a:xfrm>
          <a:prstGeom prst="rect">
            <a:avLst/>
          </a:prstGeom>
          <a:noFill/>
        </p:spPr>
        <p:txBody>
          <a:bodyPr wrap="square" rtlCol="0">
            <a:spAutoFit/>
          </a:bodyPr>
          <a:lstStyle/>
          <a:p>
            <a:r>
              <a:rPr lang="pt-BR" sz="3800" b="1" dirty="0">
                <a:solidFill>
                  <a:schemeClr val="bg1"/>
                </a:solidFill>
                <a:latin typeface="Calibri" panose="020F0502020204030204" pitchFamily="34" charset="0"/>
                <a:cs typeface="Times New Roman" panose="02020603050405020304" pitchFamily="18" charset="0"/>
              </a:rPr>
              <a:t>Trapiche Eliezer Levy</a:t>
            </a:r>
          </a:p>
        </p:txBody>
      </p:sp>
      <p:sp>
        <p:nvSpPr>
          <p:cNvPr id="7" name="CaixaDeTexto 6">
            <a:extLst>
              <a:ext uri="{FF2B5EF4-FFF2-40B4-BE49-F238E27FC236}">
                <a16:creationId xmlns:a16="http://schemas.microsoft.com/office/drawing/2014/main" id="{D7C56A3A-BE40-54DE-AFC8-0279F4FA3AF9}"/>
              </a:ext>
            </a:extLst>
          </p:cNvPr>
          <p:cNvSpPr txBox="1"/>
          <p:nvPr/>
        </p:nvSpPr>
        <p:spPr>
          <a:xfrm>
            <a:off x="6017151" y="4527902"/>
            <a:ext cx="5830070" cy="1754326"/>
          </a:xfrm>
          <a:prstGeom prst="rect">
            <a:avLst/>
          </a:prstGeom>
          <a:noFill/>
        </p:spPr>
        <p:txBody>
          <a:bodyPr wrap="square" rtlCol="0">
            <a:spAutoFit/>
          </a:bodyPr>
          <a:lstStyle/>
          <a:p>
            <a:pPr marL="285750" indent="-285750" algn="l">
              <a:buFont typeface="Arial" panose="020B0604020202020204" pitchFamily="34" charset="0"/>
              <a:buChar char="•"/>
            </a:pPr>
            <a:r>
              <a:rPr lang="pt-BR" b="0" i="0" dirty="0">
                <a:solidFill>
                  <a:schemeClr val="bg1"/>
                </a:solidFill>
                <a:effectLst/>
              </a:rPr>
              <a:t>O trapiche ganhará uma cobertura vazada, tornando o espaço moderno e confortável. A área terá ainda um deck para eventos regionais, iluminação de led e píer para atracação de pequenas embarcações, o investimento é de mais de R$ 4,3 milhões. Emenda Senador Davi</a:t>
            </a:r>
          </a:p>
        </p:txBody>
      </p:sp>
      <p:pic>
        <p:nvPicPr>
          <p:cNvPr id="10244" name="Picture 4">
            <a:extLst>
              <a:ext uri="{FF2B5EF4-FFF2-40B4-BE49-F238E27FC236}">
                <a16:creationId xmlns:a16="http://schemas.microsoft.com/office/drawing/2014/main" id="{48571056-8A45-C591-835A-4BC8765F0A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600" y="3744828"/>
            <a:ext cx="5246116" cy="295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200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a:extLst>
              <a:ext uri="{FF2B5EF4-FFF2-40B4-BE49-F238E27FC236}">
                <a16:creationId xmlns:a16="http://schemas.microsoft.com/office/drawing/2014/main" id="{B7CBD503-AB34-8522-0EF7-0A76C0832A7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r="26739"/>
          <a:stretch/>
        </p:blipFill>
        <p:spPr>
          <a:xfrm rot="5400000">
            <a:off x="2595324" y="-2721531"/>
            <a:ext cx="6967061" cy="12192000"/>
          </a:xfrm>
          <a:prstGeom prst="rect">
            <a:avLst/>
          </a:prstGeom>
        </p:spPr>
      </p:pic>
      <p:sp>
        <p:nvSpPr>
          <p:cNvPr id="2" name="CaixaDeTexto 1">
            <a:extLst>
              <a:ext uri="{FF2B5EF4-FFF2-40B4-BE49-F238E27FC236}">
                <a16:creationId xmlns:a16="http://schemas.microsoft.com/office/drawing/2014/main" id="{7B084559-0405-C53A-CA8F-D9E8C906C245}"/>
              </a:ext>
            </a:extLst>
          </p:cNvPr>
          <p:cNvSpPr txBox="1"/>
          <p:nvPr/>
        </p:nvSpPr>
        <p:spPr>
          <a:xfrm>
            <a:off x="5830956" y="3851388"/>
            <a:ext cx="4302928" cy="677108"/>
          </a:xfrm>
          <a:prstGeom prst="rect">
            <a:avLst/>
          </a:prstGeom>
          <a:noFill/>
        </p:spPr>
        <p:txBody>
          <a:bodyPr wrap="square" rtlCol="0">
            <a:spAutoFit/>
          </a:bodyPr>
          <a:lstStyle/>
          <a:p>
            <a:r>
              <a:rPr lang="pt-BR" sz="3800" b="1" spc="-150" dirty="0">
                <a:solidFill>
                  <a:schemeClr val="bg1"/>
                </a:solidFill>
                <a:latin typeface="Calibri" panose="020F0502020204030204" pitchFamily="34" charset="0"/>
                <a:cs typeface="Times New Roman" panose="02020603050405020304" pitchFamily="18" charset="0"/>
              </a:rPr>
              <a:t>Mercado Central </a:t>
            </a:r>
          </a:p>
        </p:txBody>
      </p:sp>
      <p:sp>
        <p:nvSpPr>
          <p:cNvPr id="3" name="CaixaDeTexto 2">
            <a:extLst>
              <a:ext uri="{FF2B5EF4-FFF2-40B4-BE49-F238E27FC236}">
                <a16:creationId xmlns:a16="http://schemas.microsoft.com/office/drawing/2014/main" id="{1535C334-2FB0-6A89-A7CE-44105C2BADF2}"/>
              </a:ext>
            </a:extLst>
          </p:cNvPr>
          <p:cNvSpPr txBox="1"/>
          <p:nvPr/>
        </p:nvSpPr>
        <p:spPr>
          <a:xfrm>
            <a:off x="5890055" y="4452719"/>
            <a:ext cx="5830071" cy="1477328"/>
          </a:xfrm>
          <a:prstGeom prst="rect">
            <a:avLst/>
          </a:prstGeom>
          <a:noFill/>
        </p:spPr>
        <p:txBody>
          <a:bodyPr wrap="square" rtlCol="0">
            <a:spAutoFit/>
          </a:bodyPr>
          <a:lstStyle/>
          <a:p>
            <a:pPr marL="285750" indent="-285750">
              <a:buFont typeface="Arial" panose="020B0604020202020204" pitchFamily="34" charset="0"/>
              <a:buChar char="•"/>
            </a:pPr>
            <a:r>
              <a:rPr lang="pt-BR" sz="1800" dirty="0">
                <a:solidFill>
                  <a:schemeClr val="bg1"/>
                </a:solidFill>
                <a:effectLst/>
                <a:ea typeface="Calibri" panose="020F0502020204030204" pitchFamily="34" charset="0"/>
                <a:cs typeface="Times New Roman" panose="02020603050405020304" pitchFamily="18" charset="0"/>
              </a:rPr>
              <a:t>O ponto turístico ganhará um novo prédio que servirá de </a:t>
            </a:r>
            <a:r>
              <a:rPr lang="pt-BR" sz="1800" b="1" dirty="0">
                <a:solidFill>
                  <a:srgbClr val="00B0F0"/>
                </a:solidFill>
                <a:effectLst/>
                <a:ea typeface="Calibri" panose="020F0502020204030204" pitchFamily="34" charset="0"/>
                <a:cs typeface="Times New Roman" panose="02020603050405020304" pitchFamily="18" charset="0"/>
              </a:rPr>
              <a:t>área comercial com 60 boxes</a:t>
            </a:r>
            <a:r>
              <a:rPr lang="pt-BR" sz="1800" dirty="0">
                <a:solidFill>
                  <a:schemeClr val="bg1"/>
                </a:solidFill>
                <a:effectLst/>
                <a:ea typeface="Calibri" panose="020F0502020204030204" pitchFamily="34" charset="0"/>
                <a:cs typeface="Times New Roman" panose="02020603050405020304" pitchFamily="18" charset="0"/>
              </a:rPr>
              <a:t>. O projeto de revitalização do complexo vai melhorar o fomento ao turismo e a economia local.</a:t>
            </a:r>
          </a:p>
          <a:p>
            <a:pPr marL="285750" indent="-285750">
              <a:buFont typeface="Arial" panose="020B0604020202020204" pitchFamily="34" charset="0"/>
              <a:buChar char="•"/>
            </a:pPr>
            <a:endParaRPr lang="pt-BR" i="1" dirty="0">
              <a:solidFill>
                <a:schemeClr val="bg1"/>
              </a:solidFill>
            </a:endParaRPr>
          </a:p>
        </p:txBody>
      </p:sp>
      <p:sp>
        <p:nvSpPr>
          <p:cNvPr id="6" name="CaixaDeTexto 5">
            <a:extLst>
              <a:ext uri="{FF2B5EF4-FFF2-40B4-BE49-F238E27FC236}">
                <a16:creationId xmlns:a16="http://schemas.microsoft.com/office/drawing/2014/main" id="{01B4EF4D-9EFB-E79E-C8FE-8DB28A5D6BFD}"/>
              </a:ext>
            </a:extLst>
          </p:cNvPr>
          <p:cNvSpPr txBox="1"/>
          <p:nvPr/>
        </p:nvSpPr>
        <p:spPr>
          <a:xfrm>
            <a:off x="5830956" y="640348"/>
            <a:ext cx="5366496" cy="677108"/>
          </a:xfrm>
          <a:prstGeom prst="rect">
            <a:avLst/>
          </a:prstGeom>
          <a:noFill/>
        </p:spPr>
        <p:txBody>
          <a:bodyPr wrap="square" rtlCol="0">
            <a:spAutoFit/>
          </a:bodyPr>
          <a:lstStyle/>
          <a:p>
            <a:r>
              <a:rPr lang="pt-BR" sz="3800" b="1" spc="-150" dirty="0">
                <a:solidFill>
                  <a:schemeClr val="bg1"/>
                </a:solidFill>
                <a:latin typeface="Calibri" panose="020F0502020204030204" pitchFamily="34" charset="0"/>
                <a:cs typeface="Times New Roman" panose="02020603050405020304" pitchFamily="18" charset="0"/>
              </a:rPr>
              <a:t>Plano Municipal de Feiras</a:t>
            </a:r>
          </a:p>
        </p:txBody>
      </p:sp>
      <p:sp>
        <p:nvSpPr>
          <p:cNvPr id="7" name="CaixaDeTexto 6">
            <a:extLst>
              <a:ext uri="{FF2B5EF4-FFF2-40B4-BE49-F238E27FC236}">
                <a16:creationId xmlns:a16="http://schemas.microsoft.com/office/drawing/2014/main" id="{D7C56A3A-BE40-54DE-AFC8-0279F4FA3AF9}"/>
              </a:ext>
            </a:extLst>
          </p:cNvPr>
          <p:cNvSpPr txBox="1"/>
          <p:nvPr/>
        </p:nvSpPr>
        <p:spPr>
          <a:xfrm>
            <a:off x="5830956" y="1347653"/>
            <a:ext cx="5830070" cy="1754326"/>
          </a:xfrm>
          <a:prstGeom prst="rect">
            <a:avLst/>
          </a:prstGeom>
          <a:noFill/>
        </p:spPr>
        <p:txBody>
          <a:bodyPr wrap="square" rtlCol="0">
            <a:spAutoFit/>
          </a:bodyPr>
          <a:lstStyle/>
          <a:p>
            <a:pPr marL="285750" indent="-285750" algn="l">
              <a:buFont typeface="Arial" panose="020B0604020202020204" pitchFamily="34" charset="0"/>
              <a:buChar char="•"/>
            </a:pPr>
            <a:r>
              <a:rPr lang="pt-B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Feirinha do Araxá, Feira Novo Horizonte, Feira Marabaixo, Feira Zerão e Feira do Caranguejo. Incluídas no </a:t>
            </a:r>
            <a:r>
              <a:rPr lang="pt-BR" sz="18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Plano Municipal de Feiras </a:t>
            </a:r>
            <a:r>
              <a:rPr lang="pt-B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que visa o desenvolvimento e a economia criativa. A iniciativa beneficiará dez pontos de Macapá que, juntos, receberão investimento de </a:t>
            </a:r>
            <a:r>
              <a:rPr lang="pt-BR" sz="18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R$ 5,5 milhões.</a:t>
            </a:r>
            <a:endParaRPr lang="pt-BR" b="0" i="0" dirty="0">
              <a:solidFill>
                <a:schemeClr val="bg1"/>
              </a:solidFill>
              <a:effectLst/>
            </a:endParaRPr>
          </a:p>
        </p:txBody>
      </p:sp>
      <p:pic>
        <p:nvPicPr>
          <p:cNvPr id="11266" name="Picture 2" descr="Conheça a história do Mercado Central de Macapá, que completa 69 anos de  fundação nesta terça-feira (13) – Prefeitura Municipal de Macapá">
            <a:extLst>
              <a:ext uri="{FF2B5EF4-FFF2-40B4-BE49-F238E27FC236}">
                <a16:creationId xmlns:a16="http://schemas.microsoft.com/office/drawing/2014/main" id="{A5614EE3-AE62-B48B-7EFA-180DA30989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059" r="5021"/>
          <a:stretch/>
        </p:blipFill>
        <p:spPr bwMode="auto">
          <a:xfrm>
            <a:off x="254298" y="3086796"/>
            <a:ext cx="5246116" cy="360219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Prefeito Dr. Furlan entrega Feira do Araxá, a primeira do Plano Municipal  de Macapá | Ponto da Pauta">
            <a:extLst>
              <a:ext uri="{FF2B5EF4-FFF2-40B4-BE49-F238E27FC236}">
                <a16:creationId xmlns:a16="http://schemas.microsoft.com/office/drawing/2014/main" id="{03926E16-C012-2F5F-E5FB-E5B6E6B27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298" y="0"/>
            <a:ext cx="5242213" cy="2935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729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a:extLst>
              <a:ext uri="{FF2B5EF4-FFF2-40B4-BE49-F238E27FC236}">
                <a16:creationId xmlns:a16="http://schemas.microsoft.com/office/drawing/2014/main" id="{2722E2A5-4300-1209-6246-B77E8D5E6828}"/>
              </a:ext>
            </a:extLst>
          </p:cNvPr>
          <p:cNvSpPr txBox="1"/>
          <p:nvPr/>
        </p:nvSpPr>
        <p:spPr>
          <a:xfrm>
            <a:off x="6732512" y="1780652"/>
            <a:ext cx="4416936" cy="2358915"/>
          </a:xfrm>
          <a:prstGeom prst="rect">
            <a:avLst/>
          </a:prstGeom>
          <a:noFill/>
        </p:spPr>
        <p:txBody>
          <a:bodyPr wrap="square" rtlCol="0">
            <a:spAutoFit/>
          </a:bodyPr>
          <a:lstStyle/>
          <a:p>
            <a:pPr marL="285750" lvl="0" indent="-285750">
              <a:lnSpc>
                <a:spcPct val="107000"/>
              </a:lnSpc>
              <a:spcAft>
                <a:spcPts val="800"/>
              </a:spcAft>
              <a:buFont typeface="Arial" panose="020B0604020202020204" pitchFamily="34" charset="0"/>
              <a:buChar char="•"/>
            </a:pPr>
            <a:r>
              <a:rPr lang="pt-B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Prontuário eletrônico, painel de chamadas, acolhimento, respeito e  resolutividade.</a:t>
            </a:r>
          </a:p>
          <a:p>
            <a:pPr marL="285750" lvl="0" indent="-285750">
              <a:lnSpc>
                <a:spcPct val="107000"/>
              </a:lnSpc>
              <a:spcAft>
                <a:spcPts val="800"/>
              </a:spcAft>
              <a:buFont typeface="Arial" panose="020B0604020202020204" pitchFamily="34" charset="0"/>
              <a:buChar char="•"/>
            </a:pPr>
            <a:r>
              <a:rPr lang="pt-B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Atendimento de 27 mil pessoas, mais de 158 mil exame.</a:t>
            </a:r>
          </a:p>
          <a:p>
            <a:pPr marL="285750" lvl="0" indent="-285750">
              <a:lnSpc>
                <a:spcPct val="107000"/>
              </a:lnSpc>
              <a:spcAft>
                <a:spcPts val="800"/>
              </a:spcAft>
              <a:buFont typeface="Arial" panose="020B0604020202020204" pitchFamily="34" charset="0"/>
              <a:buChar char="•"/>
            </a:pPr>
            <a:r>
              <a:rPr lang="pt-B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t>
            </a:r>
            <a:r>
              <a:rPr lang="pt-BR" dirty="0">
                <a:solidFill>
                  <a:srgbClr val="000000"/>
                </a:solidFill>
                <a:latin typeface="Calibri" panose="020F0502020204030204" pitchFamily="34" charset="0"/>
                <a:ea typeface="Calibri" panose="020F0502020204030204" pitchFamily="34" charset="0"/>
                <a:cs typeface="Calibri" panose="020F0502020204030204" pitchFamily="34" charset="0"/>
              </a:rPr>
              <a:t>apacidade </a:t>
            </a:r>
            <a:r>
              <a:rPr lang="pt-B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para realizar mais de 350 mil atendimentos ao ano. </a:t>
            </a:r>
            <a:endParaRPr lang="pt-BR"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CaixaDeTexto 11">
            <a:extLst>
              <a:ext uri="{FF2B5EF4-FFF2-40B4-BE49-F238E27FC236}">
                <a16:creationId xmlns:a16="http://schemas.microsoft.com/office/drawing/2014/main" id="{400B723E-A1C2-55E2-9A72-8BEE9D0380BB}"/>
              </a:ext>
            </a:extLst>
          </p:cNvPr>
          <p:cNvSpPr txBox="1"/>
          <p:nvPr/>
        </p:nvSpPr>
        <p:spPr>
          <a:xfrm>
            <a:off x="6451959" y="689182"/>
            <a:ext cx="4978043" cy="677108"/>
          </a:xfrm>
          <a:prstGeom prst="rect">
            <a:avLst/>
          </a:prstGeom>
          <a:noFill/>
        </p:spPr>
        <p:txBody>
          <a:bodyPr wrap="square" rtlCol="0">
            <a:spAutoFit/>
          </a:bodyPr>
          <a:lstStyle/>
          <a:p>
            <a:r>
              <a:rPr lang="pt-BR" sz="3800" b="1" spc="-150" dirty="0">
                <a:latin typeface="Calibri" panose="020F0502020204030204" pitchFamily="34" charset="0"/>
                <a:cs typeface="Times New Roman" panose="02020603050405020304" pitchFamily="18" charset="0"/>
              </a:rPr>
              <a:t>Centro de Especialidades</a:t>
            </a:r>
          </a:p>
        </p:txBody>
      </p:sp>
      <p:pic>
        <p:nvPicPr>
          <p:cNvPr id="16" name="Imagem 15">
            <a:extLst>
              <a:ext uri="{FF2B5EF4-FFF2-40B4-BE49-F238E27FC236}">
                <a16:creationId xmlns:a16="http://schemas.microsoft.com/office/drawing/2014/main" id="{45EABEDF-9701-8E90-6323-857ABB521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6595" y="3118673"/>
            <a:ext cx="3101354" cy="1249818"/>
          </a:xfrm>
          <a:prstGeom prst="rect">
            <a:avLst/>
          </a:prstGeom>
        </p:spPr>
      </p:pic>
      <p:pic>
        <p:nvPicPr>
          <p:cNvPr id="13314" name="Picture 2" descr="Centro Dr. Papaléo Paes passa a realizar exames e consultas em Macapá;  saiba como agendar | Amapá | G1">
            <a:extLst>
              <a:ext uri="{FF2B5EF4-FFF2-40B4-BE49-F238E27FC236}">
                <a16:creationId xmlns:a16="http://schemas.microsoft.com/office/drawing/2014/main" id="{44956131-E1BD-E869-1B65-4036FC9BFA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35" r="3122"/>
          <a:stretch/>
        </p:blipFill>
        <p:spPr bwMode="auto">
          <a:xfrm>
            <a:off x="161403" y="125656"/>
            <a:ext cx="5996763" cy="4492981"/>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863C5C3A-80F4-E0AF-B364-167E6B6AFF6A}"/>
              </a:ext>
            </a:extLst>
          </p:cNvPr>
          <p:cNvSpPr txBox="1"/>
          <p:nvPr/>
        </p:nvSpPr>
        <p:spPr>
          <a:xfrm>
            <a:off x="6451959" y="1122302"/>
            <a:ext cx="3101355" cy="677108"/>
          </a:xfrm>
          <a:prstGeom prst="rect">
            <a:avLst/>
          </a:prstGeom>
          <a:noFill/>
        </p:spPr>
        <p:txBody>
          <a:bodyPr wrap="square" rtlCol="0">
            <a:spAutoFit/>
          </a:bodyPr>
          <a:lstStyle/>
          <a:p>
            <a:r>
              <a:rPr lang="pt-BR" sz="3800" b="1" spc="-150" dirty="0">
                <a:latin typeface="Calibri" panose="020F0502020204030204" pitchFamily="34" charset="0"/>
                <a:cs typeface="Times New Roman" panose="02020603050405020304" pitchFamily="18" charset="0"/>
              </a:rPr>
              <a:t>Papaléo Paes</a:t>
            </a:r>
          </a:p>
        </p:txBody>
      </p:sp>
      <p:pic>
        <p:nvPicPr>
          <p:cNvPr id="4" name="Imagem 3">
            <a:extLst>
              <a:ext uri="{FF2B5EF4-FFF2-40B4-BE49-F238E27FC236}">
                <a16:creationId xmlns:a16="http://schemas.microsoft.com/office/drawing/2014/main" id="{034180B6-63B2-A263-FD59-5B052BE00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784" y="497393"/>
            <a:ext cx="3101354" cy="1249818"/>
          </a:xfrm>
          <a:prstGeom prst="rect">
            <a:avLst/>
          </a:prstGeom>
        </p:spPr>
      </p:pic>
      <p:sp>
        <p:nvSpPr>
          <p:cNvPr id="7" name="CaixaDeTexto 6">
            <a:extLst>
              <a:ext uri="{FF2B5EF4-FFF2-40B4-BE49-F238E27FC236}">
                <a16:creationId xmlns:a16="http://schemas.microsoft.com/office/drawing/2014/main" id="{8FEC4012-0351-F7F0-2686-2B3EE23B3C99}"/>
              </a:ext>
            </a:extLst>
          </p:cNvPr>
          <p:cNvSpPr txBox="1"/>
          <p:nvPr/>
        </p:nvSpPr>
        <p:spPr>
          <a:xfrm>
            <a:off x="8088213" y="5456894"/>
            <a:ext cx="1722196" cy="923330"/>
          </a:xfrm>
          <a:prstGeom prst="rect">
            <a:avLst/>
          </a:prstGeom>
          <a:noFill/>
        </p:spPr>
        <p:txBody>
          <a:bodyPr wrap="square" rtlCol="0">
            <a:spAutoFit/>
          </a:bodyPr>
          <a:lstStyle/>
          <a:p>
            <a:pPr lvl="0">
              <a:spcAft>
                <a:spcPts val="800"/>
              </a:spcAft>
            </a:pPr>
            <a:r>
              <a:rPr lang="pt-BR" b="1" dirty="0">
                <a:solidFill>
                  <a:srgbClr val="000000"/>
                </a:solidFill>
                <a:effectLst/>
                <a:ea typeface="Calibri" panose="020F0502020204030204" pitchFamily="34" charset="0"/>
                <a:cs typeface="Calibri" panose="020F0502020204030204" pitchFamily="34" charset="0"/>
              </a:rPr>
              <a:t>CENTRO DIAGNÓSTICO DE IMAGEM</a:t>
            </a:r>
            <a:endParaRPr lang="pt-BR" dirty="0"/>
          </a:p>
        </p:txBody>
      </p:sp>
      <p:sp>
        <p:nvSpPr>
          <p:cNvPr id="9" name="CaixaDeTexto 8">
            <a:extLst>
              <a:ext uri="{FF2B5EF4-FFF2-40B4-BE49-F238E27FC236}">
                <a16:creationId xmlns:a16="http://schemas.microsoft.com/office/drawing/2014/main" id="{F6543DB5-D6F1-3137-14AD-F318FB259DF2}"/>
              </a:ext>
            </a:extLst>
          </p:cNvPr>
          <p:cNvSpPr txBox="1"/>
          <p:nvPr/>
        </p:nvSpPr>
        <p:spPr>
          <a:xfrm>
            <a:off x="5622146" y="5461595"/>
            <a:ext cx="2246684" cy="923330"/>
          </a:xfrm>
          <a:prstGeom prst="rect">
            <a:avLst/>
          </a:prstGeom>
          <a:noFill/>
        </p:spPr>
        <p:txBody>
          <a:bodyPr wrap="square">
            <a:spAutoFit/>
          </a:bodyPr>
          <a:lstStyle/>
          <a:p>
            <a:pPr lvl="0">
              <a:spcAft>
                <a:spcPts val="800"/>
              </a:spcAft>
            </a:pPr>
            <a:r>
              <a:rPr lang="pt-BR"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CENTRO DE ESPECIALIDADES ODONTOLÓGICAS</a:t>
            </a:r>
            <a:endParaRPr lang="pt-BR" dirty="0"/>
          </a:p>
        </p:txBody>
      </p:sp>
      <p:sp>
        <p:nvSpPr>
          <p:cNvPr id="13" name="CaixaDeTexto 12">
            <a:extLst>
              <a:ext uri="{FF2B5EF4-FFF2-40B4-BE49-F238E27FC236}">
                <a16:creationId xmlns:a16="http://schemas.microsoft.com/office/drawing/2014/main" id="{B20C0C51-4C82-C086-93F7-143535CCE44D}"/>
              </a:ext>
            </a:extLst>
          </p:cNvPr>
          <p:cNvSpPr txBox="1"/>
          <p:nvPr/>
        </p:nvSpPr>
        <p:spPr>
          <a:xfrm>
            <a:off x="852400" y="5184596"/>
            <a:ext cx="2107904" cy="1200329"/>
          </a:xfrm>
          <a:prstGeom prst="rect">
            <a:avLst/>
          </a:prstGeom>
          <a:noFill/>
        </p:spPr>
        <p:txBody>
          <a:bodyPr wrap="square">
            <a:spAutoFit/>
          </a:bodyPr>
          <a:lstStyle/>
          <a:p>
            <a:pPr lvl="0">
              <a:spcAft>
                <a:spcPts val="800"/>
              </a:spcAft>
            </a:pPr>
            <a:r>
              <a:rPr lang="pt-BR" b="1" dirty="0">
                <a:solidFill>
                  <a:srgbClr val="000000"/>
                </a:solidFill>
                <a:effectLst/>
                <a:ea typeface="Calibri" panose="020F0502020204030204" pitchFamily="34" charset="0"/>
                <a:cs typeface="Calibri" panose="020F0502020204030204" pitchFamily="34" charset="0"/>
              </a:rPr>
              <a:t>CENTRO DE CARDIOLOGIA CLÍNICA E DIAGNÓSTICA</a:t>
            </a:r>
            <a:r>
              <a:rPr lang="pt-BR" dirty="0">
                <a:solidFill>
                  <a:srgbClr val="000000"/>
                </a:solidFill>
                <a:effectLst/>
                <a:ea typeface="Calibri" panose="020F0502020204030204" pitchFamily="34" charset="0"/>
                <a:cs typeface="Calibri" panose="020F0502020204030204" pitchFamily="34" charset="0"/>
              </a:rPr>
              <a:t> </a:t>
            </a:r>
            <a:endParaRPr lang="pt-BR" dirty="0">
              <a:ea typeface="Calibri" panose="020F0502020204030204" pitchFamily="34" charset="0"/>
              <a:cs typeface="Times New Roman" panose="02020603050405020304" pitchFamily="18" charset="0"/>
            </a:endParaRPr>
          </a:p>
        </p:txBody>
      </p:sp>
      <p:sp>
        <p:nvSpPr>
          <p:cNvPr id="18" name="CaixaDeTexto 17">
            <a:extLst>
              <a:ext uri="{FF2B5EF4-FFF2-40B4-BE49-F238E27FC236}">
                <a16:creationId xmlns:a16="http://schemas.microsoft.com/office/drawing/2014/main" id="{6F42198C-6190-1C32-C1D4-4A62D6C4962B}"/>
              </a:ext>
            </a:extLst>
          </p:cNvPr>
          <p:cNvSpPr txBox="1"/>
          <p:nvPr/>
        </p:nvSpPr>
        <p:spPr>
          <a:xfrm>
            <a:off x="3357948" y="5179895"/>
            <a:ext cx="1434364" cy="1200329"/>
          </a:xfrm>
          <a:prstGeom prst="rect">
            <a:avLst/>
          </a:prstGeom>
          <a:noFill/>
        </p:spPr>
        <p:txBody>
          <a:bodyPr wrap="square">
            <a:spAutoFit/>
          </a:bodyPr>
          <a:lstStyle/>
          <a:p>
            <a:pPr>
              <a:spcAft>
                <a:spcPts val="800"/>
              </a:spcAft>
            </a:pPr>
            <a:r>
              <a:rPr lang="pt-BR"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t>
            </a:r>
            <a:r>
              <a:rPr lang="pt-BR"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ENTRO DE REFERÊNCIA EM SAÚDE DA MULHER</a:t>
            </a:r>
            <a:r>
              <a:rPr lang="pt-BR"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0" name="Conector reto 19">
            <a:extLst>
              <a:ext uri="{FF2B5EF4-FFF2-40B4-BE49-F238E27FC236}">
                <a16:creationId xmlns:a16="http://schemas.microsoft.com/office/drawing/2014/main" id="{8F71AFDA-DFB8-0502-20E3-90485BD705D7}"/>
              </a:ext>
            </a:extLst>
          </p:cNvPr>
          <p:cNvCxnSpPr>
            <a:cxnSpLocks/>
          </p:cNvCxnSpPr>
          <p:nvPr/>
        </p:nvCxnSpPr>
        <p:spPr>
          <a:xfrm>
            <a:off x="2822077" y="4979310"/>
            <a:ext cx="0" cy="163741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a16="http://schemas.microsoft.com/office/drawing/2014/main" id="{33E8D9DD-D8FF-3CB7-39D9-D3BA8CC6E53F}"/>
              </a:ext>
            </a:extLst>
          </p:cNvPr>
          <p:cNvCxnSpPr>
            <a:cxnSpLocks/>
          </p:cNvCxnSpPr>
          <p:nvPr/>
        </p:nvCxnSpPr>
        <p:spPr>
          <a:xfrm>
            <a:off x="5173876" y="4961352"/>
            <a:ext cx="0" cy="163741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to 21">
            <a:extLst>
              <a:ext uri="{FF2B5EF4-FFF2-40B4-BE49-F238E27FC236}">
                <a16:creationId xmlns:a16="http://schemas.microsoft.com/office/drawing/2014/main" id="{CCB41DC6-4DBD-2C60-8D42-84DC32460D10}"/>
              </a:ext>
            </a:extLst>
          </p:cNvPr>
          <p:cNvCxnSpPr>
            <a:cxnSpLocks/>
          </p:cNvCxnSpPr>
          <p:nvPr/>
        </p:nvCxnSpPr>
        <p:spPr>
          <a:xfrm>
            <a:off x="7840175" y="4979310"/>
            <a:ext cx="0" cy="163741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6DD310DC-A716-D5A9-6C74-4E9A6B45736A}"/>
              </a:ext>
            </a:extLst>
          </p:cNvPr>
          <p:cNvCxnSpPr>
            <a:cxnSpLocks/>
          </p:cNvCxnSpPr>
          <p:nvPr/>
        </p:nvCxnSpPr>
        <p:spPr>
          <a:xfrm>
            <a:off x="9943610" y="4901101"/>
            <a:ext cx="0" cy="163741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5" name="CaixaDeTexto 24">
            <a:extLst>
              <a:ext uri="{FF2B5EF4-FFF2-40B4-BE49-F238E27FC236}">
                <a16:creationId xmlns:a16="http://schemas.microsoft.com/office/drawing/2014/main" id="{04ADDF4A-9446-95DE-6D37-8EB94321B893}"/>
              </a:ext>
            </a:extLst>
          </p:cNvPr>
          <p:cNvSpPr txBox="1"/>
          <p:nvPr/>
        </p:nvSpPr>
        <p:spPr>
          <a:xfrm>
            <a:off x="10191974" y="5776751"/>
            <a:ext cx="1722196" cy="646331"/>
          </a:xfrm>
          <a:prstGeom prst="rect">
            <a:avLst/>
          </a:prstGeom>
          <a:noFill/>
        </p:spPr>
        <p:txBody>
          <a:bodyPr wrap="square" rtlCol="0">
            <a:spAutoFit/>
          </a:bodyPr>
          <a:lstStyle/>
          <a:p>
            <a:pPr lvl="0">
              <a:spcAft>
                <a:spcPts val="800"/>
              </a:spcAft>
            </a:pPr>
            <a:r>
              <a:rPr lang="pt-BR" b="1" dirty="0">
                <a:solidFill>
                  <a:srgbClr val="000000"/>
                </a:solidFill>
                <a:cs typeface="Calibri" panose="020F0502020204030204" pitchFamily="34" charset="0"/>
              </a:rPr>
              <a:t>ODONTO MÓVEL</a:t>
            </a:r>
          </a:p>
        </p:txBody>
      </p:sp>
    </p:spTree>
    <p:extLst>
      <p:ext uri="{BB962C8B-B14F-4D97-AF65-F5344CB8AC3E}">
        <p14:creationId xmlns:p14="http://schemas.microsoft.com/office/powerpoint/2010/main" val="265050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UBS Pantanal é aberta no Amapá: Veja os atendimentos clínicos">
            <a:extLst>
              <a:ext uri="{FF2B5EF4-FFF2-40B4-BE49-F238E27FC236}">
                <a16:creationId xmlns:a16="http://schemas.microsoft.com/office/drawing/2014/main" id="{FF4B5078-2D16-6C72-BE94-060C81B639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71" r="7334"/>
          <a:stretch/>
        </p:blipFill>
        <p:spPr bwMode="auto">
          <a:xfrm>
            <a:off x="116958" y="79320"/>
            <a:ext cx="5979042" cy="446655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5F0738C8-EC3A-1BF6-85B2-B73241572874}"/>
              </a:ext>
            </a:extLst>
          </p:cNvPr>
          <p:cNvPicPr>
            <a:picLocks noChangeAspect="1"/>
          </p:cNvPicPr>
          <p:nvPr/>
        </p:nvPicPr>
        <p:blipFill rotWithShape="1">
          <a:blip r:embed="rId3"/>
          <a:srcRect l="5571" t="24191" r="28108" b="37143"/>
          <a:stretch/>
        </p:blipFill>
        <p:spPr>
          <a:xfrm>
            <a:off x="38098" y="4559187"/>
            <a:ext cx="6150051" cy="2272935"/>
          </a:xfrm>
          <a:prstGeom prst="rect">
            <a:avLst/>
          </a:prstGeom>
        </p:spPr>
      </p:pic>
      <p:sp>
        <p:nvSpPr>
          <p:cNvPr id="11" name="CaixaDeTexto 10">
            <a:extLst>
              <a:ext uri="{FF2B5EF4-FFF2-40B4-BE49-F238E27FC236}">
                <a16:creationId xmlns:a16="http://schemas.microsoft.com/office/drawing/2014/main" id="{2722E2A5-4300-1209-6246-B77E8D5E6828}"/>
              </a:ext>
            </a:extLst>
          </p:cNvPr>
          <p:cNvSpPr txBox="1"/>
          <p:nvPr/>
        </p:nvSpPr>
        <p:spPr>
          <a:xfrm>
            <a:off x="6690093" y="1273726"/>
            <a:ext cx="4869234" cy="2585323"/>
          </a:xfrm>
          <a:prstGeom prst="rect">
            <a:avLst/>
          </a:prstGeom>
          <a:noFill/>
        </p:spPr>
        <p:txBody>
          <a:bodyPr wrap="square" rtlCol="0">
            <a:spAutoFit/>
          </a:bodyPr>
          <a:lstStyle/>
          <a:p>
            <a:pPr marL="285750" indent="-285750">
              <a:buFont typeface="Arial" panose="020B0604020202020204" pitchFamily="34" charset="0"/>
              <a:buChar char="•"/>
            </a:pPr>
            <a:r>
              <a:rPr lang="pt-BR" sz="1800" b="1" dirty="0">
                <a:effectLst/>
                <a:latin typeface="Calibri" panose="020F0502020204030204" pitchFamily="34" charset="0"/>
                <a:ea typeface="Calibri" panose="020F0502020204030204" pitchFamily="34" charset="0"/>
                <a:cs typeface="Times New Roman" panose="02020603050405020304" pitchFamily="18" charset="0"/>
              </a:rPr>
              <a:t>Desde 2021 já foram inauguradas 05 novas Unidades Básicas de Saúde (UBSs), ampliação de 03 UBSs e reforma de outras 06. </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Em todas as UBSs são ofertados serviços de atenção básica como consultas médicas nas especialidades de clínica geral, pediatria e ginecologia/obstetrícia, e demais serviços como dispensação de medicamentos e vacinação. </a:t>
            </a:r>
            <a:endParaRPr lang="pt-BR" dirty="0"/>
          </a:p>
        </p:txBody>
      </p:sp>
      <p:sp>
        <p:nvSpPr>
          <p:cNvPr id="12" name="CaixaDeTexto 11">
            <a:extLst>
              <a:ext uri="{FF2B5EF4-FFF2-40B4-BE49-F238E27FC236}">
                <a16:creationId xmlns:a16="http://schemas.microsoft.com/office/drawing/2014/main" id="{400B723E-A1C2-55E2-9A72-8BEE9D0380BB}"/>
              </a:ext>
            </a:extLst>
          </p:cNvPr>
          <p:cNvSpPr txBox="1"/>
          <p:nvPr/>
        </p:nvSpPr>
        <p:spPr>
          <a:xfrm>
            <a:off x="6690093" y="79320"/>
            <a:ext cx="3749941" cy="707886"/>
          </a:xfrm>
          <a:prstGeom prst="rect">
            <a:avLst/>
          </a:prstGeom>
          <a:noFill/>
        </p:spPr>
        <p:txBody>
          <a:bodyPr wrap="square" rtlCol="0">
            <a:spAutoFit/>
          </a:bodyPr>
          <a:lstStyle/>
          <a:p>
            <a:r>
              <a:rPr lang="pt-BR" sz="4000" b="1" spc="-150" dirty="0">
                <a:latin typeface="Calibri" panose="020F0502020204030204" pitchFamily="34" charset="0"/>
                <a:cs typeface="Times New Roman" panose="02020603050405020304" pitchFamily="18" charset="0"/>
              </a:rPr>
              <a:t>Unidade Básica</a:t>
            </a:r>
          </a:p>
        </p:txBody>
      </p:sp>
      <p:sp>
        <p:nvSpPr>
          <p:cNvPr id="14" name="CaixaDeTexto 13">
            <a:extLst>
              <a:ext uri="{FF2B5EF4-FFF2-40B4-BE49-F238E27FC236}">
                <a16:creationId xmlns:a16="http://schemas.microsoft.com/office/drawing/2014/main" id="{2DA0F78A-F736-E074-DA15-2CDA9066D700}"/>
              </a:ext>
            </a:extLst>
          </p:cNvPr>
          <p:cNvSpPr txBox="1"/>
          <p:nvPr/>
        </p:nvSpPr>
        <p:spPr>
          <a:xfrm>
            <a:off x="6690093" y="484433"/>
            <a:ext cx="3553933"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de Saúde - UBS</a:t>
            </a:r>
            <a:endParaRPr lang="pt-BR" sz="4000" spc="-150" dirty="0"/>
          </a:p>
        </p:txBody>
      </p:sp>
      <p:pic>
        <p:nvPicPr>
          <p:cNvPr id="16" name="Imagem 15">
            <a:extLst>
              <a:ext uri="{FF2B5EF4-FFF2-40B4-BE49-F238E27FC236}">
                <a16:creationId xmlns:a16="http://schemas.microsoft.com/office/drawing/2014/main" id="{45EABEDF-9701-8E90-6323-857ABB521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857" y="3265226"/>
            <a:ext cx="2619135" cy="1055488"/>
          </a:xfrm>
          <a:prstGeom prst="rect">
            <a:avLst/>
          </a:prstGeom>
        </p:spPr>
      </p:pic>
      <p:sp>
        <p:nvSpPr>
          <p:cNvPr id="17" name="CaixaDeTexto 16">
            <a:extLst>
              <a:ext uri="{FF2B5EF4-FFF2-40B4-BE49-F238E27FC236}">
                <a16:creationId xmlns:a16="http://schemas.microsoft.com/office/drawing/2014/main" id="{12CA48B8-CF9E-3F51-EF3F-E54E201735B0}"/>
              </a:ext>
            </a:extLst>
          </p:cNvPr>
          <p:cNvSpPr txBox="1"/>
          <p:nvPr/>
        </p:nvSpPr>
        <p:spPr>
          <a:xfrm>
            <a:off x="7013945" y="3859049"/>
            <a:ext cx="5061097" cy="923330"/>
          </a:xfrm>
          <a:prstGeom prst="rect">
            <a:avLst/>
          </a:prstGeom>
          <a:noFill/>
        </p:spPr>
        <p:txBody>
          <a:bodyPr wrap="square" rtlCol="0">
            <a:spAutoFit/>
          </a:bodyPr>
          <a:lstStyle/>
          <a:p>
            <a:r>
              <a:rPr lang="pt-BR" sz="1800" b="1" dirty="0">
                <a:effectLst/>
                <a:latin typeface="Calibri" panose="020F0502020204030204" pitchFamily="34" charset="0"/>
                <a:ea typeface="Calibri" panose="020F0502020204030204" pitchFamily="34" charset="0"/>
              </a:rPr>
              <a:t>28 UBSs:</a:t>
            </a:r>
            <a:r>
              <a:rPr lang="pt-BR" sz="1800" dirty="0">
                <a:effectLst/>
                <a:latin typeface="Calibri" panose="020F0502020204030204" pitchFamily="34" charset="0"/>
                <a:ea typeface="Calibri" panose="020F0502020204030204" pitchFamily="34" charset="0"/>
              </a:rPr>
              <a:t> Área de Urbana</a:t>
            </a:r>
          </a:p>
          <a:p>
            <a:r>
              <a:rPr lang="pt-BR" sz="1800" b="1" dirty="0">
                <a:effectLst/>
                <a:latin typeface="Calibri" panose="020F0502020204030204" pitchFamily="34" charset="0"/>
                <a:ea typeface="Calibri" panose="020F0502020204030204" pitchFamily="34" charset="0"/>
              </a:rPr>
              <a:t>28 UBSs:</a:t>
            </a:r>
            <a:r>
              <a:rPr lang="pt-BR" sz="1800" dirty="0">
                <a:effectLst/>
                <a:latin typeface="Calibri" panose="020F0502020204030204" pitchFamily="34" charset="0"/>
                <a:ea typeface="Calibri" panose="020F0502020204030204" pitchFamily="34" charset="0"/>
              </a:rPr>
              <a:t> Área Rural </a:t>
            </a:r>
          </a:p>
          <a:p>
            <a:r>
              <a:rPr lang="pt-BR" sz="1800" dirty="0">
                <a:effectLst/>
                <a:latin typeface="Calibri" panose="020F0502020204030204" pitchFamily="34" charset="0"/>
                <a:ea typeface="Calibri" panose="020F0502020204030204" pitchFamily="34" charset="0"/>
              </a:rPr>
              <a:t>+ POSTOS DE SAÚDE + </a:t>
            </a:r>
            <a:r>
              <a:rPr lang="pt-BR" dirty="0">
                <a:latin typeface="Calibri" panose="020F0502020204030204" pitchFamily="34" charset="0"/>
                <a:ea typeface="Calibri" panose="020F0502020204030204" pitchFamily="34" charset="0"/>
              </a:rPr>
              <a:t>E</a:t>
            </a:r>
            <a:r>
              <a:rPr lang="pt-BR" sz="1800" dirty="0">
                <a:effectLst/>
                <a:latin typeface="Calibri" panose="020F0502020204030204" pitchFamily="34" charset="0"/>
                <a:ea typeface="Calibri" panose="020F0502020204030204" pitchFamily="34" charset="0"/>
              </a:rPr>
              <a:t>QUIPES DE SAÚDE</a:t>
            </a:r>
            <a:endParaRPr lang="pt-BR" dirty="0"/>
          </a:p>
        </p:txBody>
      </p:sp>
      <p:sp>
        <p:nvSpPr>
          <p:cNvPr id="18" name="CaixaDeTexto 17">
            <a:extLst>
              <a:ext uri="{FF2B5EF4-FFF2-40B4-BE49-F238E27FC236}">
                <a16:creationId xmlns:a16="http://schemas.microsoft.com/office/drawing/2014/main" id="{28F7271E-9B17-51EF-E39E-95AF8C25E012}"/>
              </a:ext>
            </a:extLst>
          </p:cNvPr>
          <p:cNvSpPr txBox="1"/>
          <p:nvPr/>
        </p:nvSpPr>
        <p:spPr>
          <a:xfrm>
            <a:off x="6690093" y="4876388"/>
            <a:ext cx="3553933"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Medicamentos</a:t>
            </a:r>
            <a:endParaRPr lang="pt-BR" sz="4000" spc="-150" dirty="0"/>
          </a:p>
        </p:txBody>
      </p:sp>
      <p:sp>
        <p:nvSpPr>
          <p:cNvPr id="19" name="CaixaDeTexto 18">
            <a:extLst>
              <a:ext uri="{FF2B5EF4-FFF2-40B4-BE49-F238E27FC236}">
                <a16:creationId xmlns:a16="http://schemas.microsoft.com/office/drawing/2014/main" id="{A21D70A8-D629-936B-FC3B-06A3610CD452}"/>
              </a:ext>
            </a:extLst>
          </p:cNvPr>
          <p:cNvSpPr txBox="1"/>
          <p:nvPr/>
        </p:nvSpPr>
        <p:spPr>
          <a:xfrm>
            <a:off x="6752750" y="5512027"/>
            <a:ext cx="5061097" cy="1200329"/>
          </a:xfrm>
          <a:prstGeom prst="rect">
            <a:avLst/>
          </a:prstGeom>
          <a:noFill/>
        </p:spPr>
        <p:txBody>
          <a:bodyPr wrap="square" rtlCol="0">
            <a:spAutoFit/>
          </a:bodyPr>
          <a:lstStyle/>
          <a:p>
            <a:pPr marL="285750" indent="-285750">
              <a:buFont typeface="Arial" panose="020B0604020202020204" pitchFamily="34" charset="0"/>
              <a:buChar char="•"/>
            </a:pPr>
            <a:r>
              <a:rPr lang="pt-BR" dirty="0">
                <a:solidFill>
                  <a:srgbClr val="000000"/>
                </a:solidFill>
                <a:latin typeface="Calibri" panose="020F0502020204030204" pitchFamily="34" charset="0"/>
                <a:ea typeface="Calibri" panose="020F0502020204030204" pitchFamily="34" charset="0"/>
                <a:cs typeface="Calibri" panose="020F0502020204030204" pitchFamily="34" charset="0"/>
              </a:rPr>
              <a:t>Abastecimento em toda a rede básica, a</a:t>
            </a:r>
            <a:r>
              <a:rPr lang="pt-B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umento do quantitativo de medicamentos oferecidos, a exemplo o </a:t>
            </a:r>
            <a:r>
              <a:rPr lang="pt-BR" dirty="0">
                <a:solidFill>
                  <a:srgbClr val="000000"/>
                </a:solidFill>
                <a:latin typeface="Calibri" panose="020F0502020204030204" pitchFamily="34" charset="0"/>
                <a:ea typeface="Calibri" panose="020F0502020204030204" pitchFamily="34" charset="0"/>
                <a:cs typeface="Calibri" panose="020F0502020204030204" pitchFamily="34" charset="0"/>
              </a:rPr>
              <a:t>remédio </a:t>
            </a:r>
            <a:r>
              <a:rPr lang="pt-B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RISPERIDONA usada por crianças com TEA.</a:t>
            </a:r>
            <a:endParaRPr lang="pt-BR" dirty="0"/>
          </a:p>
        </p:txBody>
      </p:sp>
    </p:spTree>
    <p:extLst>
      <p:ext uri="{BB962C8B-B14F-4D97-AF65-F5344CB8AC3E}">
        <p14:creationId xmlns:p14="http://schemas.microsoft.com/office/powerpoint/2010/main" val="2892486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otia implanta sistema de agendamento de vacinação contra a Covid-19 |  Prefeitura de Cotia">
            <a:extLst>
              <a:ext uri="{FF2B5EF4-FFF2-40B4-BE49-F238E27FC236}">
                <a16:creationId xmlns:a16="http://schemas.microsoft.com/office/drawing/2014/main" id="{78BF9426-AD24-96AE-8AB3-84F4E20291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2" r="27748"/>
          <a:stretch/>
        </p:blipFill>
        <p:spPr bwMode="auto">
          <a:xfrm>
            <a:off x="0" y="0"/>
            <a:ext cx="60180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87E62A00-1851-E836-F471-4F58C920A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893" y="341272"/>
            <a:ext cx="2619135" cy="1055488"/>
          </a:xfrm>
          <a:prstGeom prst="rect">
            <a:avLst/>
          </a:prstGeom>
        </p:spPr>
      </p:pic>
      <p:sp>
        <p:nvSpPr>
          <p:cNvPr id="5" name="CaixaDeTexto 4">
            <a:extLst>
              <a:ext uri="{FF2B5EF4-FFF2-40B4-BE49-F238E27FC236}">
                <a16:creationId xmlns:a16="http://schemas.microsoft.com/office/drawing/2014/main" id="{B4B7E8A6-F221-745E-6096-0980D7AE1BD7}"/>
              </a:ext>
            </a:extLst>
          </p:cNvPr>
          <p:cNvSpPr txBox="1"/>
          <p:nvPr/>
        </p:nvSpPr>
        <p:spPr>
          <a:xfrm>
            <a:off x="6964766" y="1459129"/>
            <a:ext cx="3793609" cy="1754326"/>
          </a:xfrm>
          <a:prstGeom prst="rect">
            <a:avLst/>
          </a:prstGeom>
          <a:noFill/>
        </p:spPr>
        <p:txBody>
          <a:bodyPr wrap="square" rtlCol="0">
            <a:spAutoFit/>
          </a:bodyPr>
          <a:lstStyle/>
          <a:p>
            <a:pPr marL="285750" indent="-285750">
              <a:buFont typeface="Arial" panose="020B0604020202020204" pitchFamily="34" charset="0"/>
              <a:buChar char="•"/>
            </a:pPr>
            <a:r>
              <a:rPr lang="pt-BR" b="1" dirty="0">
                <a:solidFill>
                  <a:srgbClr val="000000"/>
                </a:solidFill>
                <a:latin typeface="Calibri" panose="020F0502020204030204" pitchFamily="34" charset="0"/>
              </a:rPr>
              <a:t>COVID-19</a:t>
            </a:r>
          </a:p>
          <a:p>
            <a:endParaRPr lang="pt-BR" dirty="0">
              <a:solidFill>
                <a:srgbClr val="000000"/>
              </a:solidFill>
              <a:latin typeface="Calibri" panose="020F0502020204030204" pitchFamily="34" charset="0"/>
            </a:endParaRPr>
          </a:p>
          <a:p>
            <a:pPr marL="285750" indent="-285750">
              <a:buFont typeface="Arial" panose="020B0604020202020204" pitchFamily="34" charset="0"/>
              <a:buChar char="•"/>
            </a:pPr>
            <a:r>
              <a:rPr lang="pt-BR" b="1" dirty="0">
                <a:solidFill>
                  <a:srgbClr val="000000"/>
                </a:solidFill>
                <a:latin typeface="Calibri" panose="020F0502020204030204" pitchFamily="34" charset="0"/>
              </a:rPr>
              <a:t>POLIOMELITE: </a:t>
            </a:r>
            <a:r>
              <a:rPr lang="pt-BR" dirty="0">
                <a:solidFill>
                  <a:srgbClr val="000000"/>
                </a:solidFill>
                <a:latin typeface="Calibri" panose="020F0502020204030204" pitchFamily="34" charset="0"/>
              </a:rPr>
              <a:t>Ú</a:t>
            </a:r>
            <a:r>
              <a:rPr lang="pt-BR" sz="1800" b="0" i="0" u="none" strike="noStrike" baseline="0" dirty="0">
                <a:solidFill>
                  <a:srgbClr val="000000"/>
                </a:solidFill>
                <a:latin typeface="Calibri" panose="020F0502020204030204" pitchFamily="34" charset="0"/>
              </a:rPr>
              <a:t>nica capital do Brasil que atendeu a meta de cobertura da vacinação de crianças contra a poliomielite. </a:t>
            </a:r>
          </a:p>
        </p:txBody>
      </p:sp>
      <p:sp>
        <p:nvSpPr>
          <p:cNvPr id="7" name="CaixaDeTexto 6">
            <a:extLst>
              <a:ext uri="{FF2B5EF4-FFF2-40B4-BE49-F238E27FC236}">
                <a16:creationId xmlns:a16="http://schemas.microsoft.com/office/drawing/2014/main" id="{CBC44070-5323-6A29-9E88-CB28BB7B300D}"/>
              </a:ext>
            </a:extLst>
          </p:cNvPr>
          <p:cNvSpPr txBox="1"/>
          <p:nvPr/>
        </p:nvSpPr>
        <p:spPr>
          <a:xfrm>
            <a:off x="6714902" y="3513555"/>
            <a:ext cx="3553933"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Atendimento em</a:t>
            </a:r>
            <a:endParaRPr lang="pt-BR" sz="4000" spc="-150" dirty="0"/>
          </a:p>
        </p:txBody>
      </p:sp>
      <p:sp>
        <p:nvSpPr>
          <p:cNvPr id="9" name="CaixaDeTexto 8">
            <a:extLst>
              <a:ext uri="{FF2B5EF4-FFF2-40B4-BE49-F238E27FC236}">
                <a16:creationId xmlns:a16="http://schemas.microsoft.com/office/drawing/2014/main" id="{5902CCF8-F71A-243E-6EF9-2BDB7EA2B7F2}"/>
              </a:ext>
            </a:extLst>
          </p:cNvPr>
          <p:cNvSpPr txBox="1"/>
          <p:nvPr/>
        </p:nvSpPr>
        <p:spPr>
          <a:xfrm>
            <a:off x="6842493" y="636833"/>
            <a:ext cx="3553933"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Vacinação</a:t>
            </a:r>
            <a:endParaRPr lang="pt-BR" sz="4000" spc="-150" dirty="0"/>
          </a:p>
        </p:txBody>
      </p:sp>
      <p:sp>
        <p:nvSpPr>
          <p:cNvPr id="11" name="CaixaDeTexto 10">
            <a:extLst>
              <a:ext uri="{FF2B5EF4-FFF2-40B4-BE49-F238E27FC236}">
                <a16:creationId xmlns:a16="http://schemas.microsoft.com/office/drawing/2014/main" id="{6CECAD26-1ECB-29D7-C80D-925AAC35978B}"/>
              </a:ext>
            </a:extLst>
          </p:cNvPr>
          <p:cNvSpPr txBox="1"/>
          <p:nvPr/>
        </p:nvSpPr>
        <p:spPr>
          <a:xfrm>
            <a:off x="6714902" y="3953679"/>
            <a:ext cx="3825507"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turno Estendido</a:t>
            </a:r>
            <a:endParaRPr lang="pt-BR" sz="4000" dirty="0"/>
          </a:p>
        </p:txBody>
      </p:sp>
      <p:sp>
        <p:nvSpPr>
          <p:cNvPr id="13" name="CaixaDeTexto 12">
            <a:extLst>
              <a:ext uri="{FF2B5EF4-FFF2-40B4-BE49-F238E27FC236}">
                <a16:creationId xmlns:a16="http://schemas.microsoft.com/office/drawing/2014/main" id="{4A395913-2269-58D8-24C3-9B65BBBE6C8A}"/>
              </a:ext>
            </a:extLst>
          </p:cNvPr>
          <p:cNvSpPr txBox="1"/>
          <p:nvPr/>
        </p:nvSpPr>
        <p:spPr>
          <a:xfrm>
            <a:off x="7040967" y="4718834"/>
            <a:ext cx="3641209" cy="1200329"/>
          </a:xfrm>
          <a:prstGeom prst="rect">
            <a:avLst/>
          </a:prstGeom>
          <a:noFill/>
        </p:spPr>
        <p:txBody>
          <a:bodyPr wrap="square">
            <a:spAutoFit/>
          </a:bodyPr>
          <a:lstStyle/>
          <a:p>
            <a:pPr marL="285750" indent="-285750">
              <a:buFont typeface="Arial" panose="020B0604020202020204" pitchFamily="34" charset="0"/>
              <a:buChar char="•"/>
            </a:pPr>
            <a:r>
              <a:rPr lang="pt-BR" sz="1800" b="0" i="0" u="none" strike="noStrike" baseline="0" dirty="0">
                <a:solidFill>
                  <a:srgbClr val="000000"/>
                </a:solidFill>
                <a:latin typeface="Calibri" panose="020F0502020204030204" pitchFamily="34" charset="0"/>
              </a:rPr>
              <a:t>Aumentar a acessibilidade dos usuários para consultas, vacinação e acompanhamento com nutricionista. </a:t>
            </a:r>
            <a:endParaRPr lang="pt-BR" dirty="0"/>
          </a:p>
        </p:txBody>
      </p:sp>
    </p:spTree>
    <p:extLst>
      <p:ext uri="{BB962C8B-B14F-4D97-AF65-F5344CB8AC3E}">
        <p14:creationId xmlns:p14="http://schemas.microsoft.com/office/powerpoint/2010/main" val="519542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1B9F0C34-3BAA-56DD-58C6-8A9D0D1CCE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61" r="8818"/>
          <a:stretch/>
        </p:blipFill>
        <p:spPr bwMode="auto">
          <a:xfrm>
            <a:off x="4035780" y="772784"/>
            <a:ext cx="3516489" cy="247226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58A3E2A1-584B-C1BE-1D0B-7B85F052C7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59" t="7028" r="7552" b="7468"/>
          <a:stretch/>
        </p:blipFill>
        <p:spPr bwMode="auto">
          <a:xfrm>
            <a:off x="451556" y="3369228"/>
            <a:ext cx="3454400" cy="247226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804285CA-CDEC-9E8F-46E8-9F40F0A92D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174"/>
          <a:stretch/>
        </p:blipFill>
        <p:spPr bwMode="auto">
          <a:xfrm>
            <a:off x="451556" y="682471"/>
            <a:ext cx="3454400" cy="2562578"/>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a16="http://schemas.microsoft.com/office/drawing/2014/main" id="{3248D90B-DA44-FC63-30C3-EF2148C3C3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5780" y="3369229"/>
            <a:ext cx="3555448" cy="2370664"/>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07847F20-5C71-02C6-1B57-1856D5BA799E}"/>
              </a:ext>
            </a:extLst>
          </p:cNvPr>
          <p:cNvSpPr txBox="1"/>
          <p:nvPr/>
        </p:nvSpPr>
        <p:spPr>
          <a:xfrm>
            <a:off x="7682094" y="948267"/>
            <a:ext cx="4295418"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Hospital Veterinário</a:t>
            </a:r>
            <a:endParaRPr lang="pt-BR" sz="4000" dirty="0"/>
          </a:p>
        </p:txBody>
      </p:sp>
      <p:sp>
        <p:nvSpPr>
          <p:cNvPr id="5" name="CaixaDeTexto 4">
            <a:extLst>
              <a:ext uri="{FF2B5EF4-FFF2-40B4-BE49-F238E27FC236}">
                <a16:creationId xmlns:a16="http://schemas.microsoft.com/office/drawing/2014/main" id="{156922A5-E310-4A27-B600-60490191870D}"/>
              </a:ext>
            </a:extLst>
          </p:cNvPr>
          <p:cNvSpPr txBox="1"/>
          <p:nvPr/>
        </p:nvSpPr>
        <p:spPr>
          <a:xfrm>
            <a:off x="7949365" y="1799567"/>
            <a:ext cx="3712057" cy="3970318"/>
          </a:xfrm>
          <a:prstGeom prst="rect">
            <a:avLst/>
          </a:prstGeom>
          <a:noFill/>
        </p:spPr>
        <p:txBody>
          <a:bodyPr wrap="square" rtlCol="0">
            <a:spAutoFit/>
          </a:bodyPr>
          <a:lstStyle/>
          <a:p>
            <a:pPr marL="285750" indent="-285750">
              <a:buFont typeface="Arial" panose="020B0604020202020204" pitchFamily="34" charset="0"/>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O primeiro Hospital Veterinário público de Macapá.</a:t>
            </a:r>
          </a:p>
          <a:p>
            <a:pPr marL="285750" indent="-285750">
              <a:buFont typeface="Arial" panose="020B0604020202020204" pitchFamily="34" charset="0"/>
              <a:buChar char="•"/>
            </a:pPr>
            <a:endParaRPr lang="pt-B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9 mil atendimentos realizados entre consultas, exames laboratoriais e de imagem, internações e cirurgias. </a:t>
            </a:r>
          </a:p>
          <a:p>
            <a:pPr marL="285750" indent="-285750">
              <a:buFont typeface="Arial" panose="020B0604020202020204" pitchFamily="34" charset="0"/>
              <a:buChar char="•"/>
            </a:pPr>
            <a:endParaRPr lang="pt-B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Mais de 2.700 mil animais entre cães e gatos atendidos, </a:t>
            </a:r>
          </a:p>
          <a:p>
            <a:pPr marL="285750" indent="-285750">
              <a:buFont typeface="Arial" panose="020B0604020202020204" pitchFamily="34" charset="0"/>
              <a:buChar char="•"/>
            </a:pPr>
            <a:endParaRPr lang="pt-B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1,8 mil internações</a:t>
            </a:r>
          </a:p>
          <a:p>
            <a:pPr marL="285750" indent="-285750">
              <a:buFont typeface="Arial" panose="020B0604020202020204" pitchFamily="34" charset="0"/>
              <a:buChar char="•"/>
            </a:pPr>
            <a:endParaRPr lang="pt-B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500 cirurgias na unidade.</a:t>
            </a:r>
            <a:endParaRPr lang="pt-BR" dirty="0"/>
          </a:p>
        </p:txBody>
      </p:sp>
    </p:spTree>
    <p:extLst>
      <p:ext uri="{BB962C8B-B14F-4D97-AF65-F5344CB8AC3E}">
        <p14:creationId xmlns:p14="http://schemas.microsoft.com/office/powerpoint/2010/main" val="587568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C770E82F-85D4-7C82-2918-82B39E5AE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78" y="248393"/>
            <a:ext cx="4138151" cy="3112041"/>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817AA5DB-4917-A156-67B3-76BA497491E0}"/>
              </a:ext>
            </a:extLst>
          </p:cNvPr>
          <p:cNvSpPr txBox="1"/>
          <p:nvPr/>
        </p:nvSpPr>
        <p:spPr>
          <a:xfrm>
            <a:off x="8408153" y="1515052"/>
            <a:ext cx="3857420" cy="1754326"/>
          </a:xfrm>
          <a:prstGeom prst="rect">
            <a:avLst/>
          </a:prstGeom>
          <a:noFill/>
        </p:spPr>
        <p:txBody>
          <a:bodyPr wrap="square" rtlCol="0">
            <a:spAutoFit/>
          </a:bodyPr>
          <a:lstStyle/>
          <a:p>
            <a:r>
              <a:rPr lang="pt-BR" b="0" i="0" dirty="0">
                <a:solidFill>
                  <a:srgbClr val="555555"/>
                </a:solidFill>
                <a:effectLst/>
                <a:latin typeface="Roboto" panose="02000000000000000000" pitchFamily="2" charset="0"/>
              </a:rPr>
              <a:t>Serviço de limpeza e pintura artística nos muros busca sensibilizar moradores sobre os problemas que resultam do descarte de lixo</a:t>
            </a:r>
          </a:p>
          <a:p>
            <a:endParaRPr lang="pt-BR" dirty="0"/>
          </a:p>
        </p:txBody>
      </p:sp>
      <p:sp>
        <p:nvSpPr>
          <p:cNvPr id="5" name="CaixaDeTexto 4">
            <a:extLst>
              <a:ext uri="{FF2B5EF4-FFF2-40B4-BE49-F238E27FC236}">
                <a16:creationId xmlns:a16="http://schemas.microsoft.com/office/drawing/2014/main" id="{EF76CDC3-6534-B2E9-BC17-5BB0979C30FB}"/>
              </a:ext>
            </a:extLst>
          </p:cNvPr>
          <p:cNvSpPr txBox="1"/>
          <p:nvPr/>
        </p:nvSpPr>
        <p:spPr>
          <a:xfrm>
            <a:off x="8408153" y="523387"/>
            <a:ext cx="4645696"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Cidade Viva</a:t>
            </a:r>
            <a:endParaRPr lang="pt-BR" sz="4000" spc="-150" dirty="0"/>
          </a:p>
        </p:txBody>
      </p:sp>
      <p:pic>
        <p:nvPicPr>
          <p:cNvPr id="19460" name="Picture 4">
            <a:extLst>
              <a:ext uri="{FF2B5EF4-FFF2-40B4-BE49-F238E27FC236}">
                <a16:creationId xmlns:a16="http://schemas.microsoft.com/office/drawing/2014/main" id="{2B373285-778D-2868-7DD1-992882FFD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78" y="3497566"/>
            <a:ext cx="4138151" cy="3218543"/>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a:extLst>
              <a:ext uri="{FF2B5EF4-FFF2-40B4-BE49-F238E27FC236}">
                <a16:creationId xmlns:a16="http://schemas.microsoft.com/office/drawing/2014/main" id="{523230F2-2D1C-2F4E-9D8C-D5A8477D9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781" y="248392"/>
            <a:ext cx="3680152" cy="3112041"/>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42E99C82-F50C-32DC-6396-059A68773620}"/>
              </a:ext>
            </a:extLst>
          </p:cNvPr>
          <p:cNvSpPr txBox="1"/>
          <p:nvPr/>
        </p:nvSpPr>
        <p:spPr>
          <a:xfrm>
            <a:off x="8408153" y="877330"/>
            <a:ext cx="4645696"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Cidade Limpa</a:t>
            </a:r>
            <a:endParaRPr lang="pt-BR" sz="4000" spc="-150" dirty="0"/>
          </a:p>
        </p:txBody>
      </p:sp>
      <p:sp>
        <p:nvSpPr>
          <p:cNvPr id="7" name="CaixaDeTexto 6">
            <a:extLst>
              <a:ext uri="{FF2B5EF4-FFF2-40B4-BE49-F238E27FC236}">
                <a16:creationId xmlns:a16="http://schemas.microsoft.com/office/drawing/2014/main" id="{12AE3491-7E7C-4EB7-FA07-84AAD451E5DF}"/>
              </a:ext>
            </a:extLst>
          </p:cNvPr>
          <p:cNvSpPr txBox="1"/>
          <p:nvPr/>
        </p:nvSpPr>
        <p:spPr>
          <a:xfrm>
            <a:off x="8408153" y="3269378"/>
            <a:ext cx="4645696"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Coleta de Lixo</a:t>
            </a:r>
            <a:endParaRPr lang="pt-BR" sz="4000" spc="-150" dirty="0"/>
          </a:p>
        </p:txBody>
      </p:sp>
      <p:sp>
        <p:nvSpPr>
          <p:cNvPr id="8" name="CaixaDeTexto 7">
            <a:extLst>
              <a:ext uri="{FF2B5EF4-FFF2-40B4-BE49-F238E27FC236}">
                <a16:creationId xmlns:a16="http://schemas.microsoft.com/office/drawing/2014/main" id="{068593D8-2334-9EB5-E47B-AAC4D70A67C7}"/>
              </a:ext>
            </a:extLst>
          </p:cNvPr>
          <p:cNvSpPr txBox="1"/>
          <p:nvPr/>
        </p:nvSpPr>
        <p:spPr>
          <a:xfrm>
            <a:off x="8408153" y="4635062"/>
            <a:ext cx="4645696"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Limpeza de</a:t>
            </a:r>
            <a:endParaRPr lang="pt-BR" sz="4000" spc="-150" dirty="0"/>
          </a:p>
        </p:txBody>
      </p:sp>
      <p:sp>
        <p:nvSpPr>
          <p:cNvPr id="9" name="CaixaDeTexto 8">
            <a:extLst>
              <a:ext uri="{FF2B5EF4-FFF2-40B4-BE49-F238E27FC236}">
                <a16:creationId xmlns:a16="http://schemas.microsoft.com/office/drawing/2014/main" id="{83CA84BE-6D6A-54BE-8522-4D44F2911E93}"/>
              </a:ext>
            </a:extLst>
          </p:cNvPr>
          <p:cNvSpPr txBox="1"/>
          <p:nvPr/>
        </p:nvSpPr>
        <p:spPr>
          <a:xfrm>
            <a:off x="8408153" y="5056749"/>
            <a:ext cx="4645696"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Canais e Bacia </a:t>
            </a:r>
            <a:endParaRPr lang="pt-BR" sz="4000" spc="-150" dirty="0"/>
          </a:p>
        </p:txBody>
      </p:sp>
      <p:pic>
        <p:nvPicPr>
          <p:cNvPr id="19464" name="Picture 8">
            <a:extLst>
              <a:ext uri="{FF2B5EF4-FFF2-40B4-BE49-F238E27FC236}">
                <a16:creationId xmlns:a16="http://schemas.microsoft.com/office/drawing/2014/main" id="{58EFF163-80C0-43E4-24B8-258DDEFC59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347" r="15600"/>
          <a:stretch/>
        </p:blipFill>
        <p:spPr bwMode="auto">
          <a:xfrm>
            <a:off x="4469491" y="3429000"/>
            <a:ext cx="3608442" cy="3218543"/>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70F4B33A-B42F-1442-053D-2B56CD4953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192" y="673601"/>
            <a:ext cx="1862332" cy="2261621"/>
          </a:xfrm>
          <a:prstGeom prst="rect">
            <a:avLst/>
          </a:prstGeom>
        </p:spPr>
      </p:pic>
    </p:spTree>
    <p:extLst>
      <p:ext uri="{BB962C8B-B14F-4D97-AF65-F5344CB8AC3E}">
        <p14:creationId xmlns:p14="http://schemas.microsoft.com/office/powerpoint/2010/main" val="720429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29FCFDB2-E8F1-9082-4C9A-65D260FBAB91}"/>
              </a:ext>
            </a:extLst>
          </p:cNvPr>
          <p:cNvSpPr/>
          <p:nvPr/>
        </p:nvSpPr>
        <p:spPr>
          <a:xfrm>
            <a:off x="0" y="0"/>
            <a:ext cx="12192000" cy="6858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7410" name="Picture 2" descr="Prefeitura de Macapá entrega novas instalações do Centro de Assistência  Social Simpatia">
            <a:extLst>
              <a:ext uri="{FF2B5EF4-FFF2-40B4-BE49-F238E27FC236}">
                <a16:creationId xmlns:a16="http://schemas.microsoft.com/office/drawing/2014/main" id="{1528DC1F-C2A2-1667-E5D1-DD287F4CA1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691" y="2492042"/>
            <a:ext cx="3334365" cy="187391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a:extLst>
              <a:ext uri="{FF2B5EF4-FFF2-40B4-BE49-F238E27FC236}">
                <a16:creationId xmlns:a16="http://schemas.microsoft.com/office/drawing/2014/main" id="{386E3AE1-E650-C352-63EE-1434FCAAF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691" y="4495002"/>
            <a:ext cx="3334365" cy="2223995"/>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0CF374B3-1E66-CDCE-9DAE-0121D1B013B2}"/>
              </a:ext>
            </a:extLst>
          </p:cNvPr>
          <p:cNvSpPr txBox="1"/>
          <p:nvPr/>
        </p:nvSpPr>
        <p:spPr>
          <a:xfrm>
            <a:off x="5643503" y="635833"/>
            <a:ext cx="5791200" cy="707886"/>
          </a:xfrm>
          <a:prstGeom prst="rect">
            <a:avLst/>
          </a:prstGeom>
          <a:noFill/>
        </p:spPr>
        <p:txBody>
          <a:bodyPr wrap="square" rtlCol="0">
            <a:spAutoFit/>
          </a:bodyPr>
          <a:lstStyle/>
          <a:p>
            <a:r>
              <a:rPr lang="pt-BR" sz="4000" b="1" i="0" dirty="0">
                <a:solidFill>
                  <a:schemeClr val="bg1"/>
                </a:solidFill>
                <a:effectLst/>
              </a:rPr>
              <a:t>Programa Casa Macapá</a:t>
            </a:r>
            <a:endParaRPr lang="pt-BR" sz="4000" b="1" dirty="0">
              <a:solidFill>
                <a:schemeClr val="bg1"/>
              </a:solidFill>
            </a:endParaRPr>
          </a:p>
        </p:txBody>
      </p:sp>
      <p:sp>
        <p:nvSpPr>
          <p:cNvPr id="9" name="CaixaDeTexto 8">
            <a:extLst>
              <a:ext uri="{FF2B5EF4-FFF2-40B4-BE49-F238E27FC236}">
                <a16:creationId xmlns:a16="http://schemas.microsoft.com/office/drawing/2014/main" id="{20E09536-D2F6-5460-3BB1-4B729372832A}"/>
              </a:ext>
            </a:extLst>
          </p:cNvPr>
          <p:cNvSpPr txBox="1"/>
          <p:nvPr/>
        </p:nvSpPr>
        <p:spPr>
          <a:xfrm>
            <a:off x="5643503" y="5046432"/>
            <a:ext cx="5937956" cy="707886"/>
          </a:xfrm>
          <a:prstGeom prst="rect">
            <a:avLst/>
          </a:prstGeom>
          <a:noFill/>
        </p:spPr>
        <p:txBody>
          <a:bodyPr wrap="square" rtlCol="0">
            <a:spAutoFit/>
          </a:bodyPr>
          <a:lstStyle/>
          <a:p>
            <a:r>
              <a:rPr lang="pt-BR" sz="4000" b="1" i="0" dirty="0">
                <a:solidFill>
                  <a:schemeClr val="bg1"/>
                </a:solidFill>
                <a:effectLst/>
              </a:rPr>
              <a:t>Projeto Feliz Aniversário</a:t>
            </a:r>
            <a:endParaRPr lang="pt-BR" sz="4000" b="1" dirty="0">
              <a:solidFill>
                <a:schemeClr val="bg1"/>
              </a:solidFill>
            </a:endParaRPr>
          </a:p>
        </p:txBody>
      </p:sp>
      <p:sp>
        <p:nvSpPr>
          <p:cNvPr id="10" name="CaixaDeTexto 9">
            <a:extLst>
              <a:ext uri="{FF2B5EF4-FFF2-40B4-BE49-F238E27FC236}">
                <a16:creationId xmlns:a16="http://schemas.microsoft.com/office/drawing/2014/main" id="{8A9B1754-1215-7120-31E0-77D4C3028C77}"/>
              </a:ext>
            </a:extLst>
          </p:cNvPr>
          <p:cNvSpPr txBox="1"/>
          <p:nvPr/>
        </p:nvSpPr>
        <p:spPr>
          <a:xfrm>
            <a:off x="5771195" y="3621608"/>
            <a:ext cx="5937955" cy="646331"/>
          </a:xfrm>
          <a:prstGeom prst="rect">
            <a:avLst/>
          </a:prstGeom>
          <a:noFill/>
        </p:spPr>
        <p:txBody>
          <a:bodyPr wrap="square" rtlCol="0">
            <a:spAutoFit/>
          </a:bodyPr>
          <a:lstStyle/>
          <a:p>
            <a:pPr marL="285750" indent="-285750">
              <a:buFont typeface="Arial" panose="020B0604020202020204" pitchFamily="34" charset="0"/>
              <a:buChar char="•"/>
            </a:pPr>
            <a:r>
              <a:rPr lang="pt-BR" b="0" i="0" dirty="0">
                <a:solidFill>
                  <a:schemeClr val="bg1"/>
                </a:solidFill>
                <a:effectLst/>
              </a:rPr>
              <a:t>Centro de Referência de Assistência Social (</a:t>
            </a:r>
            <a:r>
              <a:rPr lang="pt-BR" b="0" i="0" dirty="0" err="1">
                <a:solidFill>
                  <a:schemeClr val="bg1"/>
                </a:solidFill>
                <a:effectLst/>
              </a:rPr>
              <a:t>Cras</a:t>
            </a:r>
            <a:r>
              <a:rPr lang="pt-BR" b="0" i="0" dirty="0">
                <a:solidFill>
                  <a:schemeClr val="bg1"/>
                </a:solidFill>
                <a:effectLst/>
              </a:rPr>
              <a:t>) Simpatia e (</a:t>
            </a:r>
            <a:r>
              <a:rPr lang="pt-BR" b="0" i="0" dirty="0" err="1">
                <a:solidFill>
                  <a:schemeClr val="bg1"/>
                </a:solidFill>
                <a:effectLst/>
              </a:rPr>
              <a:t>Cras</a:t>
            </a:r>
            <a:r>
              <a:rPr lang="pt-BR" b="0" i="0" dirty="0">
                <a:solidFill>
                  <a:schemeClr val="bg1"/>
                </a:solidFill>
                <a:effectLst/>
              </a:rPr>
              <a:t>) Amor</a:t>
            </a:r>
            <a:endParaRPr lang="pt-BR" dirty="0">
              <a:solidFill>
                <a:schemeClr val="bg1"/>
              </a:solidFill>
            </a:endParaRPr>
          </a:p>
        </p:txBody>
      </p:sp>
      <p:sp>
        <p:nvSpPr>
          <p:cNvPr id="11" name="CaixaDeTexto 10">
            <a:extLst>
              <a:ext uri="{FF2B5EF4-FFF2-40B4-BE49-F238E27FC236}">
                <a16:creationId xmlns:a16="http://schemas.microsoft.com/office/drawing/2014/main" id="{F52A4F24-9F2F-14BB-3235-BF96727123F3}"/>
              </a:ext>
            </a:extLst>
          </p:cNvPr>
          <p:cNvSpPr txBox="1"/>
          <p:nvPr/>
        </p:nvSpPr>
        <p:spPr>
          <a:xfrm>
            <a:off x="5643503" y="2954164"/>
            <a:ext cx="5791200" cy="707886"/>
          </a:xfrm>
          <a:prstGeom prst="rect">
            <a:avLst/>
          </a:prstGeom>
          <a:noFill/>
        </p:spPr>
        <p:txBody>
          <a:bodyPr wrap="square" rtlCol="0">
            <a:spAutoFit/>
          </a:bodyPr>
          <a:lstStyle/>
          <a:p>
            <a:r>
              <a:rPr lang="pt-BR" sz="4000" b="1" i="0" dirty="0">
                <a:solidFill>
                  <a:schemeClr val="bg1"/>
                </a:solidFill>
                <a:effectLst/>
              </a:rPr>
              <a:t>Inauguração CRAS</a:t>
            </a:r>
            <a:endParaRPr lang="pt-BR" sz="4000" b="1" dirty="0">
              <a:solidFill>
                <a:schemeClr val="bg1"/>
              </a:solidFill>
            </a:endParaRPr>
          </a:p>
        </p:txBody>
      </p:sp>
      <p:pic>
        <p:nvPicPr>
          <p:cNvPr id="17420" name="Picture 12">
            <a:extLst>
              <a:ext uri="{FF2B5EF4-FFF2-40B4-BE49-F238E27FC236}">
                <a16:creationId xmlns:a16="http://schemas.microsoft.com/office/drawing/2014/main" id="{67B72602-BCA7-FE6E-B414-599632346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883" y="157539"/>
            <a:ext cx="3274173" cy="2183848"/>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3273BB67-A48F-6CCD-C9B2-FDD2DF0D5937}"/>
              </a:ext>
            </a:extLst>
          </p:cNvPr>
          <p:cNvSpPr txBox="1"/>
          <p:nvPr/>
        </p:nvSpPr>
        <p:spPr>
          <a:xfrm>
            <a:off x="5643503" y="1295363"/>
            <a:ext cx="5791200" cy="1200329"/>
          </a:xfrm>
          <a:prstGeom prst="rect">
            <a:avLst/>
          </a:prstGeom>
          <a:noFill/>
        </p:spPr>
        <p:txBody>
          <a:bodyPr wrap="square" rtlCol="0">
            <a:spAutoFit/>
          </a:bodyPr>
          <a:lstStyle/>
          <a:p>
            <a:pPr marL="285750" indent="-285750">
              <a:buFont typeface="Arial" panose="020B0604020202020204" pitchFamily="34" charset="0"/>
              <a:buChar char="•"/>
            </a:pPr>
            <a:r>
              <a:rPr lang="pt-BR" b="0" i="0" dirty="0">
                <a:solidFill>
                  <a:schemeClr val="bg1"/>
                </a:solidFill>
                <a:effectLst/>
              </a:rPr>
              <a:t>O projeto inédito visa contemplar empreendedores, servidores públicos e população em geral com auxílio no valor de R$ 30.000,00 (trinta mil reais) para dar entrada no financiamento da casa própria.</a:t>
            </a:r>
            <a:endParaRPr lang="pt-BR" dirty="0">
              <a:solidFill>
                <a:schemeClr val="bg1"/>
              </a:solidFill>
            </a:endParaRPr>
          </a:p>
        </p:txBody>
      </p:sp>
      <p:pic>
        <p:nvPicPr>
          <p:cNvPr id="15" name="Imagem 14">
            <a:extLst>
              <a:ext uri="{FF2B5EF4-FFF2-40B4-BE49-F238E27FC236}">
                <a16:creationId xmlns:a16="http://schemas.microsoft.com/office/drawing/2014/main" id="{14BB0CBF-D9DB-F210-7B17-F6DE66248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97701" y="3950964"/>
            <a:ext cx="3909843" cy="1394768"/>
          </a:xfrm>
          <a:prstGeom prst="rect">
            <a:avLst/>
          </a:prstGeom>
        </p:spPr>
      </p:pic>
    </p:spTree>
    <p:extLst>
      <p:ext uri="{BB962C8B-B14F-4D97-AF65-F5344CB8AC3E}">
        <p14:creationId xmlns:p14="http://schemas.microsoft.com/office/powerpoint/2010/main" val="574692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29FCFDB2-E8F1-9082-4C9A-65D260FBAB91}"/>
              </a:ext>
            </a:extLst>
          </p:cNvPr>
          <p:cNvSpPr/>
          <p:nvPr/>
        </p:nvSpPr>
        <p:spPr>
          <a:xfrm>
            <a:off x="0" y="0"/>
            <a:ext cx="12192000" cy="6858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0CF374B3-1E66-CDCE-9DAE-0121D1B013B2}"/>
              </a:ext>
            </a:extLst>
          </p:cNvPr>
          <p:cNvSpPr txBox="1"/>
          <p:nvPr/>
        </p:nvSpPr>
        <p:spPr>
          <a:xfrm>
            <a:off x="5680826" y="1484919"/>
            <a:ext cx="6318342" cy="707886"/>
          </a:xfrm>
          <a:prstGeom prst="rect">
            <a:avLst/>
          </a:prstGeom>
          <a:noFill/>
        </p:spPr>
        <p:txBody>
          <a:bodyPr wrap="square" rtlCol="0">
            <a:spAutoFit/>
          </a:bodyPr>
          <a:lstStyle/>
          <a:p>
            <a:r>
              <a:rPr lang="pt-BR" sz="4000" b="1" i="0" dirty="0">
                <a:solidFill>
                  <a:schemeClr val="bg1"/>
                </a:solidFill>
                <a:effectLst/>
              </a:rPr>
              <a:t>Ônibus TFD Casa Nosso Lar</a:t>
            </a:r>
            <a:endParaRPr lang="pt-BR" sz="4000" b="1" dirty="0">
              <a:solidFill>
                <a:schemeClr val="bg1"/>
              </a:solidFill>
            </a:endParaRPr>
          </a:p>
        </p:txBody>
      </p:sp>
      <p:sp>
        <p:nvSpPr>
          <p:cNvPr id="9" name="CaixaDeTexto 8">
            <a:extLst>
              <a:ext uri="{FF2B5EF4-FFF2-40B4-BE49-F238E27FC236}">
                <a16:creationId xmlns:a16="http://schemas.microsoft.com/office/drawing/2014/main" id="{20E09536-D2F6-5460-3BB1-4B729372832A}"/>
              </a:ext>
            </a:extLst>
          </p:cNvPr>
          <p:cNvSpPr txBox="1"/>
          <p:nvPr/>
        </p:nvSpPr>
        <p:spPr>
          <a:xfrm>
            <a:off x="5680826" y="3768319"/>
            <a:ext cx="5937956" cy="1323439"/>
          </a:xfrm>
          <a:prstGeom prst="rect">
            <a:avLst/>
          </a:prstGeom>
          <a:noFill/>
        </p:spPr>
        <p:txBody>
          <a:bodyPr wrap="square" rtlCol="0">
            <a:spAutoFit/>
          </a:bodyPr>
          <a:lstStyle/>
          <a:p>
            <a:r>
              <a:rPr lang="pt-BR" sz="4000" b="1" i="0" dirty="0">
                <a:solidFill>
                  <a:schemeClr val="bg1"/>
                </a:solidFill>
                <a:effectLst/>
              </a:rPr>
              <a:t>Novo prédio Casa Abrigo</a:t>
            </a:r>
          </a:p>
          <a:p>
            <a:r>
              <a:rPr lang="pt-BR" sz="4000" b="1" dirty="0">
                <a:solidFill>
                  <a:schemeClr val="bg1"/>
                </a:solidFill>
              </a:rPr>
              <a:t>Casa do Bolsa</a:t>
            </a:r>
            <a:r>
              <a:rPr lang="pt-BR" sz="4000" b="1" i="0" dirty="0">
                <a:solidFill>
                  <a:schemeClr val="bg1"/>
                </a:solidFill>
                <a:effectLst/>
              </a:rPr>
              <a:t> </a:t>
            </a:r>
            <a:endParaRPr lang="pt-BR" sz="4000" b="1" dirty="0">
              <a:solidFill>
                <a:schemeClr val="bg1"/>
              </a:solidFill>
            </a:endParaRPr>
          </a:p>
        </p:txBody>
      </p:sp>
      <p:sp>
        <p:nvSpPr>
          <p:cNvPr id="11" name="CaixaDeTexto 10">
            <a:extLst>
              <a:ext uri="{FF2B5EF4-FFF2-40B4-BE49-F238E27FC236}">
                <a16:creationId xmlns:a16="http://schemas.microsoft.com/office/drawing/2014/main" id="{F52A4F24-9F2F-14BB-3235-BF96727123F3}"/>
              </a:ext>
            </a:extLst>
          </p:cNvPr>
          <p:cNvSpPr txBox="1"/>
          <p:nvPr/>
        </p:nvSpPr>
        <p:spPr>
          <a:xfrm>
            <a:off x="5680826" y="2314618"/>
            <a:ext cx="5791200" cy="1323439"/>
          </a:xfrm>
          <a:prstGeom prst="rect">
            <a:avLst/>
          </a:prstGeom>
          <a:noFill/>
        </p:spPr>
        <p:txBody>
          <a:bodyPr wrap="square" rtlCol="0">
            <a:spAutoFit/>
          </a:bodyPr>
          <a:lstStyle/>
          <a:p>
            <a:r>
              <a:rPr lang="pt-BR" sz="4000" b="1" i="0" dirty="0">
                <a:solidFill>
                  <a:schemeClr val="bg1"/>
                </a:solidFill>
                <a:effectLst/>
              </a:rPr>
              <a:t>Entre de Mobília e veículo para Associação AMA</a:t>
            </a:r>
            <a:endParaRPr lang="pt-BR" sz="4000" b="1" dirty="0">
              <a:solidFill>
                <a:schemeClr val="bg1"/>
              </a:solidFill>
            </a:endParaRPr>
          </a:p>
        </p:txBody>
      </p:sp>
      <p:pic>
        <p:nvPicPr>
          <p:cNvPr id="15" name="Imagem 14">
            <a:extLst>
              <a:ext uri="{FF2B5EF4-FFF2-40B4-BE49-F238E27FC236}">
                <a16:creationId xmlns:a16="http://schemas.microsoft.com/office/drawing/2014/main" id="{14BB0CBF-D9DB-F210-7B17-F6DE66248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97701" y="3950964"/>
            <a:ext cx="3909843" cy="1394768"/>
          </a:xfrm>
          <a:prstGeom prst="rect">
            <a:avLst/>
          </a:prstGeom>
        </p:spPr>
      </p:pic>
      <p:pic>
        <p:nvPicPr>
          <p:cNvPr id="22530" name="Picture 2" descr="Dr. Furlan entrega micro-ônibus para atendimento de pacientes da Casa Nosso  Lar – Prefeitura Municipal de Macapá">
            <a:extLst>
              <a:ext uri="{FF2B5EF4-FFF2-40B4-BE49-F238E27FC236}">
                <a16:creationId xmlns:a16="http://schemas.microsoft.com/office/drawing/2014/main" id="{CFD9642E-1388-C703-B0B5-F3530B666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102" y="669744"/>
            <a:ext cx="3237890" cy="2023682"/>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Prefeitura de Macapá faz entrega de prédio à Associação de Pais e Amigos  dos Autistas do Amapá - Repiquete no Meio do Mundo">
            <a:extLst>
              <a:ext uri="{FF2B5EF4-FFF2-40B4-BE49-F238E27FC236}">
                <a16:creationId xmlns:a16="http://schemas.microsoft.com/office/drawing/2014/main" id="{DA11422E-52E0-06CB-99F2-1A792EBC1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162" y="2701508"/>
            <a:ext cx="3237890" cy="2157594"/>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Sistema do Bolsa família completa 37 dias fora do ar – SelesNafes.com">
            <a:extLst>
              <a:ext uri="{FF2B5EF4-FFF2-40B4-BE49-F238E27FC236}">
                <a16:creationId xmlns:a16="http://schemas.microsoft.com/office/drawing/2014/main" id="{00ADA100-C8FA-B903-9C31-6B1BA5817C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102" y="4430038"/>
            <a:ext cx="3264950" cy="217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723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a:extLst>
              <a:ext uri="{FF2B5EF4-FFF2-40B4-BE49-F238E27FC236}">
                <a16:creationId xmlns:a16="http://schemas.microsoft.com/office/drawing/2014/main" id="{AA998867-80E0-FCF4-F9AC-7EB278ABF3EF}"/>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r="26739"/>
          <a:stretch/>
        </p:blipFill>
        <p:spPr>
          <a:xfrm rot="5400000">
            <a:off x="2595324" y="-2721531"/>
            <a:ext cx="6967061" cy="12192000"/>
          </a:xfrm>
          <a:prstGeom prst="rect">
            <a:avLst/>
          </a:prstGeom>
        </p:spPr>
      </p:pic>
      <p:pic>
        <p:nvPicPr>
          <p:cNvPr id="4" name="Imagem 3">
            <a:extLst>
              <a:ext uri="{FF2B5EF4-FFF2-40B4-BE49-F238E27FC236}">
                <a16:creationId xmlns:a16="http://schemas.microsoft.com/office/drawing/2014/main" id="{9FF2EC35-FD77-6289-27E7-3AC0E70D72BF}"/>
              </a:ext>
            </a:extLst>
          </p:cNvPr>
          <p:cNvPicPr>
            <a:picLocks noChangeAspect="1"/>
          </p:cNvPicPr>
          <p:nvPr/>
        </p:nvPicPr>
        <p:blipFill rotWithShape="1">
          <a:blip r:embed="rId4"/>
          <a:srcRect l="8182" t="15455" r="28106" b="5623"/>
          <a:stretch/>
        </p:blipFill>
        <p:spPr>
          <a:xfrm>
            <a:off x="453629" y="249738"/>
            <a:ext cx="4961561" cy="2951452"/>
          </a:xfrm>
          <a:prstGeom prst="rect">
            <a:avLst/>
          </a:prstGeom>
        </p:spPr>
      </p:pic>
      <p:pic>
        <p:nvPicPr>
          <p:cNvPr id="5" name="Imagem 4">
            <a:extLst>
              <a:ext uri="{FF2B5EF4-FFF2-40B4-BE49-F238E27FC236}">
                <a16:creationId xmlns:a16="http://schemas.microsoft.com/office/drawing/2014/main" id="{4E6ABB77-7FF0-82F5-0747-5CA997151860}"/>
              </a:ext>
            </a:extLst>
          </p:cNvPr>
          <p:cNvPicPr>
            <a:picLocks noChangeAspect="1"/>
          </p:cNvPicPr>
          <p:nvPr/>
        </p:nvPicPr>
        <p:blipFill rotWithShape="1">
          <a:blip r:embed="rId5"/>
          <a:srcRect l="8064" t="15841" r="29088" b="10361"/>
          <a:stretch/>
        </p:blipFill>
        <p:spPr>
          <a:xfrm>
            <a:off x="448619" y="3371987"/>
            <a:ext cx="4991483" cy="2951453"/>
          </a:xfrm>
          <a:prstGeom prst="rect">
            <a:avLst/>
          </a:prstGeom>
        </p:spPr>
      </p:pic>
      <p:pic>
        <p:nvPicPr>
          <p:cNvPr id="6" name="Imagem 5">
            <a:extLst>
              <a:ext uri="{FF2B5EF4-FFF2-40B4-BE49-F238E27FC236}">
                <a16:creationId xmlns:a16="http://schemas.microsoft.com/office/drawing/2014/main" id="{291CE9D3-7B44-F1EB-A08F-854F0CA94CD0}"/>
              </a:ext>
            </a:extLst>
          </p:cNvPr>
          <p:cNvPicPr>
            <a:picLocks noChangeAspect="1"/>
          </p:cNvPicPr>
          <p:nvPr/>
        </p:nvPicPr>
        <p:blipFill rotWithShape="1">
          <a:blip r:embed="rId6"/>
          <a:srcRect l="8294" t="17287" r="29961" b="7468"/>
          <a:stretch/>
        </p:blipFill>
        <p:spPr>
          <a:xfrm>
            <a:off x="5624921" y="247635"/>
            <a:ext cx="2805646" cy="1923268"/>
          </a:xfrm>
          <a:prstGeom prst="rect">
            <a:avLst/>
          </a:prstGeom>
        </p:spPr>
      </p:pic>
      <p:pic>
        <p:nvPicPr>
          <p:cNvPr id="7" name="Imagem 6">
            <a:extLst>
              <a:ext uri="{FF2B5EF4-FFF2-40B4-BE49-F238E27FC236}">
                <a16:creationId xmlns:a16="http://schemas.microsoft.com/office/drawing/2014/main" id="{FDCE91C3-50CD-0C20-82DA-9B51B612707A}"/>
              </a:ext>
            </a:extLst>
          </p:cNvPr>
          <p:cNvPicPr>
            <a:picLocks noChangeAspect="1"/>
          </p:cNvPicPr>
          <p:nvPr/>
        </p:nvPicPr>
        <p:blipFill rotWithShape="1">
          <a:blip r:embed="rId7"/>
          <a:srcRect l="9457" t="17700" r="30194" b="9121"/>
          <a:stretch/>
        </p:blipFill>
        <p:spPr>
          <a:xfrm>
            <a:off x="5618726" y="4405537"/>
            <a:ext cx="2811841" cy="1917903"/>
          </a:xfrm>
          <a:prstGeom prst="rect">
            <a:avLst/>
          </a:prstGeom>
        </p:spPr>
      </p:pic>
      <p:pic>
        <p:nvPicPr>
          <p:cNvPr id="10" name="Imagem 9">
            <a:extLst>
              <a:ext uri="{FF2B5EF4-FFF2-40B4-BE49-F238E27FC236}">
                <a16:creationId xmlns:a16="http://schemas.microsoft.com/office/drawing/2014/main" id="{90DE4DB2-D48A-C8BD-43CD-A9F82810296D}"/>
              </a:ext>
            </a:extLst>
          </p:cNvPr>
          <p:cNvPicPr>
            <a:picLocks noChangeAspect="1"/>
          </p:cNvPicPr>
          <p:nvPr/>
        </p:nvPicPr>
        <p:blipFill rotWithShape="1">
          <a:blip r:embed="rId8"/>
          <a:srcRect l="8693" t="16186" r="29955" b="7778"/>
          <a:stretch/>
        </p:blipFill>
        <p:spPr>
          <a:xfrm>
            <a:off x="5618726" y="2306542"/>
            <a:ext cx="2830001" cy="1917903"/>
          </a:xfrm>
          <a:prstGeom prst="rect">
            <a:avLst/>
          </a:prstGeom>
        </p:spPr>
      </p:pic>
      <p:sp>
        <p:nvSpPr>
          <p:cNvPr id="12" name="CaixaDeTexto 11">
            <a:extLst>
              <a:ext uri="{FF2B5EF4-FFF2-40B4-BE49-F238E27FC236}">
                <a16:creationId xmlns:a16="http://schemas.microsoft.com/office/drawing/2014/main" id="{B9E99A47-DCAF-07C1-B51C-AFC0BBA62502}"/>
              </a:ext>
            </a:extLst>
          </p:cNvPr>
          <p:cNvSpPr txBox="1"/>
          <p:nvPr/>
        </p:nvSpPr>
        <p:spPr>
          <a:xfrm>
            <a:off x="3733443" y="1937210"/>
            <a:ext cx="1035220" cy="369332"/>
          </a:xfrm>
          <a:prstGeom prst="rect">
            <a:avLst/>
          </a:prstGeom>
          <a:noFill/>
        </p:spPr>
        <p:txBody>
          <a:bodyPr wrap="none" rtlCol="0">
            <a:spAutoFit/>
          </a:bodyPr>
          <a:lstStyle/>
          <a:p>
            <a:r>
              <a:rPr lang="pt-BR" b="1" dirty="0">
                <a:solidFill>
                  <a:schemeClr val="bg1"/>
                </a:solidFill>
              </a:rPr>
              <a:t>PROBEM</a:t>
            </a:r>
          </a:p>
        </p:txBody>
      </p:sp>
      <p:sp>
        <p:nvSpPr>
          <p:cNvPr id="13" name="CaixaDeTexto 12">
            <a:extLst>
              <a:ext uri="{FF2B5EF4-FFF2-40B4-BE49-F238E27FC236}">
                <a16:creationId xmlns:a16="http://schemas.microsoft.com/office/drawing/2014/main" id="{E32CD6E6-8DE3-617B-0D72-C57C7442746B}"/>
              </a:ext>
            </a:extLst>
          </p:cNvPr>
          <p:cNvSpPr txBox="1"/>
          <p:nvPr/>
        </p:nvSpPr>
        <p:spPr>
          <a:xfrm>
            <a:off x="3733443" y="2171694"/>
            <a:ext cx="956031" cy="369332"/>
          </a:xfrm>
          <a:prstGeom prst="rect">
            <a:avLst/>
          </a:prstGeom>
          <a:noFill/>
        </p:spPr>
        <p:txBody>
          <a:bodyPr wrap="none" rtlCol="0">
            <a:spAutoFit/>
          </a:bodyPr>
          <a:lstStyle/>
          <a:p>
            <a:r>
              <a:rPr lang="pt-BR" b="1" dirty="0">
                <a:solidFill>
                  <a:schemeClr val="bg1"/>
                </a:solidFill>
              </a:rPr>
              <a:t>PRODES</a:t>
            </a:r>
          </a:p>
        </p:txBody>
      </p:sp>
      <p:sp>
        <p:nvSpPr>
          <p:cNvPr id="14" name="CaixaDeTexto 13">
            <a:extLst>
              <a:ext uri="{FF2B5EF4-FFF2-40B4-BE49-F238E27FC236}">
                <a16:creationId xmlns:a16="http://schemas.microsoft.com/office/drawing/2014/main" id="{B15324A5-08DC-1942-5CB9-7279292646B6}"/>
              </a:ext>
            </a:extLst>
          </p:cNvPr>
          <p:cNvSpPr txBox="1"/>
          <p:nvPr/>
        </p:nvSpPr>
        <p:spPr>
          <a:xfrm>
            <a:off x="3733443" y="2397088"/>
            <a:ext cx="873381" cy="369332"/>
          </a:xfrm>
          <a:prstGeom prst="rect">
            <a:avLst/>
          </a:prstGeom>
          <a:noFill/>
        </p:spPr>
        <p:txBody>
          <a:bodyPr wrap="none" rtlCol="0">
            <a:spAutoFit/>
          </a:bodyPr>
          <a:lstStyle/>
          <a:p>
            <a:r>
              <a:rPr lang="pt-BR" b="1" dirty="0">
                <a:solidFill>
                  <a:schemeClr val="bg1"/>
                </a:solidFill>
              </a:rPr>
              <a:t>PROAD</a:t>
            </a:r>
          </a:p>
        </p:txBody>
      </p:sp>
      <p:sp>
        <p:nvSpPr>
          <p:cNvPr id="20" name="CaixaDeTexto 19">
            <a:extLst>
              <a:ext uri="{FF2B5EF4-FFF2-40B4-BE49-F238E27FC236}">
                <a16:creationId xmlns:a16="http://schemas.microsoft.com/office/drawing/2014/main" id="{6C19EA0D-2078-082E-6D30-400AC7F4DB76}"/>
              </a:ext>
            </a:extLst>
          </p:cNvPr>
          <p:cNvSpPr txBox="1"/>
          <p:nvPr/>
        </p:nvSpPr>
        <p:spPr>
          <a:xfrm>
            <a:off x="8888247" y="110869"/>
            <a:ext cx="3049194" cy="6522235"/>
          </a:xfrm>
          <a:prstGeom prst="rect">
            <a:avLst/>
          </a:prstGeom>
          <a:noFill/>
        </p:spPr>
        <p:txBody>
          <a:bodyPr wrap="square" rtlCol="0">
            <a:spAutoFit/>
          </a:bodyPr>
          <a:lstStyle/>
          <a:p>
            <a:pPr>
              <a:lnSpc>
                <a:spcPct val="150000"/>
              </a:lnSpc>
            </a:pPr>
            <a:r>
              <a:rPr lang="pt-BR" sz="1400" b="0" i="0" u="none" strike="noStrike" baseline="0" dirty="0">
                <a:solidFill>
                  <a:schemeClr val="bg1"/>
                </a:solidFill>
                <a:latin typeface="Calibri" panose="020F0502020204030204" pitchFamily="34" charset="0"/>
                <a:cs typeface="Calibri" panose="020F0502020204030204" pitchFamily="34" charset="0"/>
              </a:rPr>
              <a:t>O Plano de Governo para a Cidade de Macapá é um instrumento de gestão e planejamento exigido pela Lei Orgânica do Município de Macapá desde 2008, junto com o orçamento anual aprovado por lei pela câmara municipal de vereadores. Nele, estão contidas as prioridades da gestão para os quatro anos de mandato, traduzidas em metas, projetos, ações estratégicas, bem como os indicadores para cada setor da Administração Pública do Munícipio de Macapá e seus distritos. Mais que um dispositivo de gestão, o Programa de Governo Municipal de Macapá é o pacto com a população, os compromissos a serem executados pelo executivo municipal para melhorar a qualidade de vida e garantir dignidade a todos os munícipes. </a:t>
            </a:r>
            <a:endParaRPr lang="pt-BR" sz="1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7546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s vantagens e benefícios de cuidar do meio ambiente - Meio Ambiente Rio">
            <a:extLst>
              <a:ext uri="{FF2B5EF4-FFF2-40B4-BE49-F238E27FC236}">
                <a16:creationId xmlns:a16="http://schemas.microsoft.com/office/drawing/2014/main" id="{5C42051D-DA98-7F42-B795-DE3FD013AD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7" r="31624"/>
          <a:stretch/>
        </p:blipFill>
        <p:spPr bwMode="auto">
          <a:xfrm flipH="1">
            <a:off x="0" y="0"/>
            <a:ext cx="58577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1394F82E-83ED-DC42-4B1E-7AA613C44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302" y="507052"/>
            <a:ext cx="3883160" cy="1472187"/>
          </a:xfrm>
          <a:prstGeom prst="rect">
            <a:avLst/>
          </a:prstGeom>
        </p:spPr>
      </p:pic>
      <p:sp>
        <p:nvSpPr>
          <p:cNvPr id="6" name="CaixaDeTexto 5">
            <a:extLst>
              <a:ext uri="{FF2B5EF4-FFF2-40B4-BE49-F238E27FC236}">
                <a16:creationId xmlns:a16="http://schemas.microsoft.com/office/drawing/2014/main" id="{86DB5896-D8DF-6CC8-3445-BEA90B7440EF}"/>
              </a:ext>
            </a:extLst>
          </p:cNvPr>
          <p:cNvSpPr txBox="1"/>
          <p:nvPr/>
        </p:nvSpPr>
        <p:spPr>
          <a:xfrm>
            <a:off x="6494722" y="1441084"/>
            <a:ext cx="4645696" cy="1754326"/>
          </a:xfrm>
          <a:prstGeom prst="rect">
            <a:avLst/>
          </a:prstGeom>
          <a:noFill/>
        </p:spPr>
        <p:txBody>
          <a:bodyPr wrap="square" rtlCol="0">
            <a:spAutoFit/>
          </a:bodyPr>
          <a:lstStyle/>
          <a:p>
            <a:pPr marL="285750" indent="-285750">
              <a:buFont typeface="Arial" panose="020B0604020202020204" pitchFamily="34" charset="0"/>
              <a:buChar char="•"/>
            </a:pPr>
            <a:r>
              <a:rPr lang="pt-BR" b="0" i="0" dirty="0">
                <a:solidFill>
                  <a:srgbClr val="333333"/>
                </a:solidFill>
                <a:effectLst/>
                <a:latin typeface="Roboto" panose="02000000000000000000" pitchFamily="2" charset="0"/>
              </a:rPr>
              <a:t>Em maio de 2022, o prefeito de Macapá conquistou o Prêmio Sebrae Prefeito Empreendedor em duas categorias:  com Projeto </a:t>
            </a:r>
            <a:r>
              <a:rPr lang="pt-BR" b="0" i="0" dirty="0" err="1">
                <a:solidFill>
                  <a:srgbClr val="333333"/>
                </a:solidFill>
                <a:effectLst/>
                <a:latin typeface="Roboto" panose="02000000000000000000" pitchFamily="2" charset="0"/>
              </a:rPr>
              <a:t>Proaves</a:t>
            </a:r>
            <a:r>
              <a:rPr lang="pt-BR" b="0" i="0" dirty="0">
                <a:solidFill>
                  <a:srgbClr val="333333"/>
                </a:solidFill>
                <a:effectLst/>
                <a:latin typeface="Roboto" panose="02000000000000000000" pitchFamily="2" charset="0"/>
              </a:rPr>
              <a:t> Macapá e </a:t>
            </a:r>
            <a:r>
              <a:rPr lang="pt-BR" b="0" i="0" dirty="0" err="1">
                <a:solidFill>
                  <a:srgbClr val="333333"/>
                </a:solidFill>
                <a:effectLst/>
                <a:latin typeface="Roboto" panose="02000000000000000000" pitchFamily="2" charset="0"/>
              </a:rPr>
              <a:t>Proaves</a:t>
            </a:r>
            <a:r>
              <a:rPr lang="pt-BR" b="0" i="0" dirty="0">
                <a:solidFill>
                  <a:srgbClr val="333333"/>
                </a:solidFill>
                <a:effectLst/>
                <a:latin typeface="Roboto" panose="02000000000000000000" pitchFamily="2" charset="0"/>
              </a:rPr>
              <a:t> Educação. A iniciativa teve destaque no setor produtivo do Amapá.</a:t>
            </a:r>
            <a:endParaRPr lang="pt-BR" sz="1800" b="0" i="0" u="none" strike="noStrike" baseline="0" dirty="0">
              <a:solidFill>
                <a:srgbClr val="000000"/>
              </a:solidFill>
              <a:latin typeface="Calibri" panose="020F0502020204030204" pitchFamily="34" charset="0"/>
            </a:endParaRPr>
          </a:p>
        </p:txBody>
      </p:sp>
      <p:sp>
        <p:nvSpPr>
          <p:cNvPr id="7" name="CaixaDeTexto 6">
            <a:extLst>
              <a:ext uri="{FF2B5EF4-FFF2-40B4-BE49-F238E27FC236}">
                <a16:creationId xmlns:a16="http://schemas.microsoft.com/office/drawing/2014/main" id="{26D0640E-B3BB-DACF-2B1B-93CC085244D4}"/>
              </a:ext>
            </a:extLst>
          </p:cNvPr>
          <p:cNvSpPr txBox="1"/>
          <p:nvPr/>
        </p:nvSpPr>
        <p:spPr>
          <a:xfrm>
            <a:off x="6334300" y="244156"/>
            <a:ext cx="3553933"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Setor Produtivo</a:t>
            </a:r>
            <a:endParaRPr lang="pt-BR" sz="4000" spc="-150" dirty="0"/>
          </a:p>
        </p:txBody>
      </p:sp>
      <p:sp>
        <p:nvSpPr>
          <p:cNvPr id="8" name="CaixaDeTexto 7">
            <a:extLst>
              <a:ext uri="{FF2B5EF4-FFF2-40B4-BE49-F238E27FC236}">
                <a16:creationId xmlns:a16="http://schemas.microsoft.com/office/drawing/2014/main" id="{D0F0CAE9-5327-0C41-A643-7795A387B3B4}"/>
              </a:ext>
            </a:extLst>
          </p:cNvPr>
          <p:cNvSpPr txBox="1"/>
          <p:nvPr/>
        </p:nvSpPr>
        <p:spPr>
          <a:xfrm>
            <a:off x="6334300" y="733198"/>
            <a:ext cx="4645696"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Programa </a:t>
            </a:r>
            <a:r>
              <a:rPr lang="pt-BR" sz="4000" b="1" spc="-150" dirty="0" err="1">
                <a:latin typeface="Calibri" panose="020F0502020204030204" pitchFamily="34" charset="0"/>
                <a:cs typeface="Times New Roman" panose="02020603050405020304" pitchFamily="18" charset="0"/>
              </a:rPr>
              <a:t>Proaves</a:t>
            </a:r>
            <a:endParaRPr lang="pt-BR" sz="4000" spc="-150" dirty="0"/>
          </a:p>
        </p:txBody>
      </p:sp>
      <p:sp>
        <p:nvSpPr>
          <p:cNvPr id="9" name="CaixaDeTexto 8">
            <a:extLst>
              <a:ext uri="{FF2B5EF4-FFF2-40B4-BE49-F238E27FC236}">
                <a16:creationId xmlns:a16="http://schemas.microsoft.com/office/drawing/2014/main" id="{1CF654A1-581C-4BDE-88BF-D9A4E54EA69A}"/>
              </a:ext>
            </a:extLst>
          </p:cNvPr>
          <p:cNvSpPr txBox="1"/>
          <p:nvPr/>
        </p:nvSpPr>
        <p:spPr>
          <a:xfrm>
            <a:off x="2814782" y="1945410"/>
            <a:ext cx="3825507" cy="707886"/>
          </a:xfrm>
          <a:prstGeom prst="rect">
            <a:avLst/>
          </a:prstGeom>
          <a:noFill/>
        </p:spPr>
        <p:txBody>
          <a:bodyPr wrap="square">
            <a:spAutoFit/>
          </a:bodyPr>
          <a:lstStyle/>
          <a:p>
            <a:r>
              <a:rPr lang="pt-BR" sz="4000" b="1" spc="-150" dirty="0">
                <a:solidFill>
                  <a:schemeClr val="bg1"/>
                </a:solidFill>
                <a:latin typeface="Calibri" panose="020F0502020204030204" pitchFamily="34" charset="0"/>
                <a:cs typeface="Times New Roman" panose="02020603050405020304" pitchFamily="18" charset="0"/>
              </a:rPr>
              <a:t>Agronegócio</a:t>
            </a:r>
          </a:p>
        </p:txBody>
      </p:sp>
      <p:sp>
        <p:nvSpPr>
          <p:cNvPr id="11" name="CaixaDeTexto 10">
            <a:extLst>
              <a:ext uri="{FF2B5EF4-FFF2-40B4-BE49-F238E27FC236}">
                <a16:creationId xmlns:a16="http://schemas.microsoft.com/office/drawing/2014/main" id="{BAE0AC53-9467-EA76-DFC6-E04122AB8565}"/>
              </a:ext>
            </a:extLst>
          </p:cNvPr>
          <p:cNvSpPr txBox="1"/>
          <p:nvPr/>
        </p:nvSpPr>
        <p:spPr>
          <a:xfrm>
            <a:off x="6334300" y="3483243"/>
            <a:ext cx="6372351"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Projeto Mais Açaí Macapá</a:t>
            </a:r>
            <a:endParaRPr lang="pt-BR" sz="4000" spc="-150" dirty="0"/>
          </a:p>
        </p:txBody>
      </p:sp>
      <p:sp>
        <p:nvSpPr>
          <p:cNvPr id="12" name="CaixaDeTexto 11">
            <a:extLst>
              <a:ext uri="{FF2B5EF4-FFF2-40B4-BE49-F238E27FC236}">
                <a16:creationId xmlns:a16="http://schemas.microsoft.com/office/drawing/2014/main" id="{996C9C27-795B-DD5E-FDDC-550D31B60F0E}"/>
              </a:ext>
            </a:extLst>
          </p:cNvPr>
          <p:cNvSpPr txBox="1"/>
          <p:nvPr/>
        </p:nvSpPr>
        <p:spPr>
          <a:xfrm>
            <a:off x="6399828" y="5660497"/>
            <a:ext cx="2787122"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Psicultura</a:t>
            </a:r>
            <a:endParaRPr lang="pt-BR" sz="4000" spc="-150" dirty="0"/>
          </a:p>
        </p:txBody>
      </p:sp>
      <p:sp>
        <p:nvSpPr>
          <p:cNvPr id="14" name="CaixaDeTexto 13">
            <a:extLst>
              <a:ext uri="{FF2B5EF4-FFF2-40B4-BE49-F238E27FC236}">
                <a16:creationId xmlns:a16="http://schemas.microsoft.com/office/drawing/2014/main" id="{B0176E2F-3C58-4C6A-F634-85A2B9F1B3AE}"/>
              </a:ext>
            </a:extLst>
          </p:cNvPr>
          <p:cNvSpPr txBox="1"/>
          <p:nvPr/>
        </p:nvSpPr>
        <p:spPr>
          <a:xfrm>
            <a:off x="6334300" y="4478963"/>
            <a:ext cx="5705300"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Plano de Arborização</a:t>
            </a:r>
            <a:endParaRPr lang="pt-BR" sz="4000" spc="-150" dirty="0"/>
          </a:p>
        </p:txBody>
      </p:sp>
      <p:sp>
        <p:nvSpPr>
          <p:cNvPr id="15" name="CaixaDeTexto 14">
            <a:extLst>
              <a:ext uri="{FF2B5EF4-FFF2-40B4-BE49-F238E27FC236}">
                <a16:creationId xmlns:a16="http://schemas.microsoft.com/office/drawing/2014/main" id="{D54CA0F7-44C8-86F0-2CAD-B41353684EA3}"/>
              </a:ext>
            </a:extLst>
          </p:cNvPr>
          <p:cNvSpPr txBox="1"/>
          <p:nvPr/>
        </p:nvSpPr>
        <p:spPr>
          <a:xfrm>
            <a:off x="6399828" y="5039342"/>
            <a:ext cx="4645696" cy="369332"/>
          </a:xfrm>
          <a:prstGeom prst="rect">
            <a:avLst/>
          </a:prstGeom>
          <a:noFill/>
        </p:spPr>
        <p:txBody>
          <a:bodyPr wrap="square" rtlCol="0">
            <a:spAutoFit/>
          </a:bodyPr>
          <a:lstStyle/>
          <a:p>
            <a:pPr marL="285750" indent="-285750">
              <a:buFont typeface="Arial" panose="020B0604020202020204" pitchFamily="34" charset="0"/>
              <a:buChar char="•"/>
            </a:pPr>
            <a:r>
              <a:rPr lang="pt-BR" b="0" i="0" dirty="0">
                <a:solidFill>
                  <a:srgbClr val="333333"/>
                </a:solidFill>
                <a:latin typeface="Roboto" panose="02000000000000000000" pitchFamily="2" charset="0"/>
              </a:rPr>
              <a:t>P</a:t>
            </a:r>
            <a:r>
              <a:rPr lang="pt-BR" dirty="0">
                <a:solidFill>
                  <a:srgbClr val="333333"/>
                </a:solidFill>
                <a:latin typeface="Roboto" panose="02000000000000000000" pitchFamily="2" charset="0"/>
              </a:rPr>
              <a:t>lantação de 20.000 mudas</a:t>
            </a:r>
            <a:endParaRPr lang="pt-BR"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683952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posentadoria do Servidor Público (2023): Como Conseguir?">
            <a:extLst>
              <a:ext uri="{FF2B5EF4-FFF2-40B4-BE49-F238E27FC236}">
                <a16:creationId xmlns:a16="http://schemas.microsoft.com/office/drawing/2014/main" id="{8004370F-EB63-699E-DFFA-AFE8EB518C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009" r="5991" b="5853"/>
          <a:stretch/>
        </p:blipFill>
        <p:spPr bwMode="auto">
          <a:xfrm>
            <a:off x="0" y="236483"/>
            <a:ext cx="6096000" cy="6621518"/>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8939F2D5-FAE6-A97F-E782-373E4B197377}"/>
              </a:ext>
            </a:extLst>
          </p:cNvPr>
          <p:cNvSpPr txBox="1"/>
          <p:nvPr/>
        </p:nvSpPr>
        <p:spPr>
          <a:xfrm>
            <a:off x="6620844" y="3337785"/>
            <a:ext cx="4645696" cy="369332"/>
          </a:xfrm>
          <a:prstGeom prst="rect">
            <a:avLst/>
          </a:prstGeom>
          <a:noFill/>
        </p:spPr>
        <p:txBody>
          <a:bodyPr wrap="square" rtlCol="0">
            <a:spAutoFit/>
          </a:bodyPr>
          <a:lstStyle/>
          <a:p>
            <a:pPr marL="285750" indent="-285750">
              <a:buFont typeface="Arial" panose="020B0604020202020204" pitchFamily="34" charset="0"/>
              <a:buChar char="•"/>
            </a:pPr>
            <a:r>
              <a:rPr lang="pt-BR" b="0" i="0" dirty="0">
                <a:solidFill>
                  <a:srgbClr val="333333"/>
                </a:solidFill>
                <a:effectLst/>
                <a:latin typeface="Roboto" panose="02000000000000000000" pitchFamily="2" charset="0"/>
              </a:rPr>
              <a:t>Reajuste Salarial.</a:t>
            </a:r>
            <a:endParaRPr lang="pt-BR" sz="1800" b="0" i="0" u="none" strike="noStrike" baseline="0" dirty="0">
              <a:solidFill>
                <a:srgbClr val="000000"/>
              </a:solidFill>
              <a:latin typeface="Calibri" panose="020F0502020204030204" pitchFamily="34" charset="0"/>
            </a:endParaRPr>
          </a:p>
        </p:txBody>
      </p:sp>
      <p:sp>
        <p:nvSpPr>
          <p:cNvPr id="5" name="CaixaDeTexto 4">
            <a:extLst>
              <a:ext uri="{FF2B5EF4-FFF2-40B4-BE49-F238E27FC236}">
                <a16:creationId xmlns:a16="http://schemas.microsoft.com/office/drawing/2014/main" id="{ADD073D7-750D-AED7-8A33-A7F72B3C8693}"/>
              </a:ext>
            </a:extLst>
          </p:cNvPr>
          <p:cNvSpPr txBox="1"/>
          <p:nvPr/>
        </p:nvSpPr>
        <p:spPr>
          <a:xfrm>
            <a:off x="6620844" y="2721114"/>
            <a:ext cx="5269121"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Servidor Valorizado</a:t>
            </a:r>
            <a:endParaRPr lang="pt-BR" sz="4000" spc="-150" dirty="0"/>
          </a:p>
        </p:txBody>
      </p:sp>
      <p:sp>
        <p:nvSpPr>
          <p:cNvPr id="7" name="CaixaDeTexto 6">
            <a:extLst>
              <a:ext uri="{FF2B5EF4-FFF2-40B4-BE49-F238E27FC236}">
                <a16:creationId xmlns:a16="http://schemas.microsoft.com/office/drawing/2014/main" id="{0BC1610F-6EC4-B79C-5551-ABCF26035E49}"/>
              </a:ext>
            </a:extLst>
          </p:cNvPr>
          <p:cNvSpPr txBox="1"/>
          <p:nvPr/>
        </p:nvSpPr>
        <p:spPr>
          <a:xfrm>
            <a:off x="6539251" y="4642498"/>
            <a:ext cx="6372351"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Economia Criativa</a:t>
            </a:r>
            <a:endParaRPr lang="pt-BR" sz="4000" spc="-150" dirty="0"/>
          </a:p>
        </p:txBody>
      </p:sp>
      <p:sp>
        <p:nvSpPr>
          <p:cNvPr id="8" name="CaixaDeTexto 7">
            <a:extLst>
              <a:ext uri="{FF2B5EF4-FFF2-40B4-BE49-F238E27FC236}">
                <a16:creationId xmlns:a16="http://schemas.microsoft.com/office/drawing/2014/main" id="{081E82B4-7475-6342-7F28-DD5D5E3114D2}"/>
              </a:ext>
            </a:extLst>
          </p:cNvPr>
          <p:cNvSpPr txBox="1"/>
          <p:nvPr/>
        </p:nvSpPr>
        <p:spPr>
          <a:xfrm>
            <a:off x="6620844" y="937406"/>
            <a:ext cx="2973281" cy="923330"/>
          </a:xfrm>
          <a:prstGeom prst="rect">
            <a:avLst/>
          </a:prstGeom>
          <a:noFill/>
        </p:spPr>
        <p:txBody>
          <a:bodyPr wrap="square">
            <a:spAutoFit/>
          </a:bodyPr>
          <a:lstStyle/>
          <a:p>
            <a:r>
              <a:rPr lang="pt-BR" sz="5400" b="1" spc="-150" dirty="0">
                <a:latin typeface="Calibri" panose="020F0502020204030204" pitchFamily="34" charset="0"/>
                <a:cs typeface="Times New Roman" panose="02020603050405020304" pitchFamily="18" charset="0"/>
              </a:rPr>
              <a:t>OUTROS</a:t>
            </a:r>
            <a:endParaRPr lang="pt-BR" sz="5400" spc="-150" dirty="0"/>
          </a:p>
        </p:txBody>
      </p:sp>
      <p:sp>
        <p:nvSpPr>
          <p:cNvPr id="9" name="CaixaDeTexto 8">
            <a:extLst>
              <a:ext uri="{FF2B5EF4-FFF2-40B4-BE49-F238E27FC236}">
                <a16:creationId xmlns:a16="http://schemas.microsoft.com/office/drawing/2014/main" id="{C0D76281-2560-B8CF-6F4B-EEEE133A3044}"/>
              </a:ext>
            </a:extLst>
          </p:cNvPr>
          <p:cNvSpPr txBox="1"/>
          <p:nvPr/>
        </p:nvSpPr>
        <p:spPr>
          <a:xfrm>
            <a:off x="6539251" y="4165978"/>
            <a:ext cx="3850225" cy="707886"/>
          </a:xfrm>
          <a:prstGeom prst="rect">
            <a:avLst/>
          </a:prstGeom>
          <a:noFill/>
        </p:spPr>
        <p:txBody>
          <a:bodyPr wrap="square">
            <a:spAutoFit/>
          </a:bodyPr>
          <a:lstStyle/>
          <a:p>
            <a:r>
              <a:rPr lang="pt-BR" sz="4000" b="1" spc="-150" dirty="0">
                <a:latin typeface="Calibri" panose="020F0502020204030204" pitchFamily="34" charset="0"/>
                <a:cs typeface="Times New Roman" panose="02020603050405020304" pitchFamily="18" charset="0"/>
              </a:rPr>
              <a:t>Fortalecimento da</a:t>
            </a:r>
            <a:endParaRPr lang="pt-BR" sz="4000" spc="-150" dirty="0"/>
          </a:p>
        </p:txBody>
      </p:sp>
      <p:sp>
        <p:nvSpPr>
          <p:cNvPr id="10" name="CaixaDeTexto 9">
            <a:extLst>
              <a:ext uri="{FF2B5EF4-FFF2-40B4-BE49-F238E27FC236}">
                <a16:creationId xmlns:a16="http://schemas.microsoft.com/office/drawing/2014/main" id="{2A6DF495-7EC8-985E-7350-E10C477A83D1}"/>
              </a:ext>
            </a:extLst>
          </p:cNvPr>
          <p:cNvSpPr txBox="1"/>
          <p:nvPr/>
        </p:nvSpPr>
        <p:spPr>
          <a:xfrm>
            <a:off x="6715439" y="5395977"/>
            <a:ext cx="4645696" cy="923330"/>
          </a:xfrm>
          <a:prstGeom prst="rect">
            <a:avLst/>
          </a:prstGeom>
          <a:noFill/>
        </p:spPr>
        <p:txBody>
          <a:bodyPr wrap="square" rtlCol="0">
            <a:spAutoFit/>
          </a:bodyPr>
          <a:lstStyle/>
          <a:p>
            <a:pPr marL="285750" indent="-285750">
              <a:buFont typeface="Arial" panose="020B0604020202020204" pitchFamily="34" charset="0"/>
              <a:buChar char="•"/>
            </a:pPr>
            <a:r>
              <a:rPr lang="pt-BR" b="0" i="0" dirty="0">
                <a:solidFill>
                  <a:srgbClr val="333333"/>
                </a:solidFill>
                <a:effectLst/>
                <a:latin typeface="Roboto" panose="02000000000000000000" pitchFamily="2" charset="0"/>
              </a:rPr>
              <a:t>Feiras Agricultura e Arte</a:t>
            </a:r>
          </a:p>
          <a:p>
            <a:pPr marL="285750" indent="-285750">
              <a:buFont typeface="Arial" panose="020B0604020202020204" pitchFamily="34" charset="0"/>
              <a:buChar char="•"/>
            </a:pPr>
            <a:r>
              <a:rPr lang="pt-BR" sz="1800" u="none" strike="noStrike" baseline="0" dirty="0">
                <a:solidFill>
                  <a:srgbClr val="333333"/>
                </a:solidFill>
                <a:latin typeface="Roboto" panose="02000000000000000000" pitchFamily="2" charset="0"/>
              </a:rPr>
              <a:t>Eventos </a:t>
            </a:r>
          </a:p>
          <a:p>
            <a:pPr marL="285750" indent="-285750">
              <a:buFont typeface="Arial" panose="020B0604020202020204" pitchFamily="34" charset="0"/>
              <a:buChar char="•"/>
            </a:pPr>
            <a:endParaRPr lang="pt-BR" sz="1800" b="0" i="0" u="none" strike="noStrike" baseline="0" dirty="0">
              <a:solidFill>
                <a:srgbClr val="000000"/>
              </a:solidFill>
              <a:latin typeface="Calibri" panose="020F0502020204030204" pitchFamily="34" charset="0"/>
            </a:endParaRPr>
          </a:p>
        </p:txBody>
      </p:sp>
      <p:sp>
        <p:nvSpPr>
          <p:cNvPr id="11" name="CaixaDeTexto 10">
            <a:extLst>
              <a:ext uri="{FF2B5EF4-FFF2-40B4-BE49-F238E27FC236}">
                <a16:creationId xmlns:a16="http://schemas.microsoft.com/office/drawing/2014/main" id="{BC7E9192-9B1E-DAD5-3EC2-E27A956637DD}"/>
              </a:ext>
            </a:extLst>
          </p:cNvPr>
          <p:cNvSpPr txBox="1"/>
          <p:nvPr/>
        </p:nvSpPr>
        <p:spPr>
          <a:xfrm>
            <a:off x="6620844" y="1444664"/>
            <a:ext cx="4323962" cy="923330"/>
          </a:xfrm>
          <a:prstGeom prst="rect">
            <a:avLst/>
          </a:prstGeom>
          <a:noFill/>
        </p:spPr>
        <p:txBody>
          <a:bodyPr wrap="square" rtlCol="0">
            <a:spAutoFit/>
          </a:bodyPr>
          <a:lstStyle/>
          <a:p>
            <a:r>
              <a:rPr lang="pt-BR" sz="5400" b="1" spc="-150" dirty="0">
                <a:latin typeface="Calibri" panose="020F0502020204030204" pitchFamily="34" charset="0"/>
                <a:cs typeface="Times New Roman" panose="02020603050405020304" pitchFamily="18" charset="0"/>
              </a:rPr>
              <a:t>AVANÇOS</a:t>
            </a:r>
            <a:endParaRPr lang="pt-BR" sz="5400" dirty="0"/>
          </a:p>
        </p:txBody>
      </p:sp>
    </p:spTree>
    <p:extLst>
      <p:ext uri="{BB962C8B-B14F-4D97-AF65-F5344CB8AC3E}">
        <p14:creationId xmlns:p14="http://schemas.microsoft.com/office/powerpoint/2010/main" val="750483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B875655-2DA9-D2B8-4EA4-D9E18CBA1FB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r="26739"/>
          <a:stretch/>
        </p:blipFill>
        <p:spPr>
          <a:xfrm rot="5400000">
            <a:off x="2595324" y="-2721531"/>
            <a:ext cx="6967061" cy="12192000"/>
          </a:xfrm>
          <a:prstGeom prst="rect">
            <a:avLst/>
          </a:prstGeom>
        </p:spPr>
      </p:pic>
      <p:sp>
        <p:nvSpPr>
          <p:cNvPr id="11" name="CaixaDeTexto 10">
            <a:extLst>
              <a:ext uri="{FF2B5EF4-FFF2-40B4-BE49-F238E27FC236}">
                <a16:creationId xmlns:a16="http://schemas.microsoft.com/office/drawing/2014/main" id="{28516BB1-EA6D-9062-A4C4-F5F3476E4E8E}"/>
              </a:ext>
            </a:extLst>
          </p:cNvPr>
          <p:cNvSpPr txBox="1"/>
          <p:nvPr/>
        </p:nvSpPr>
        <p:spPr>
          <a:xfrm>
            <a:off x="1894138" y="2081397"/>
            <a:ext cx="6208683" cy="3108543"/>
          </a:xfrm>
          <a:prstGeom prst="rect">
            <a:avLst/>
          </a:prstGeom>
          <a:noFill/>
        </p:spPr>
        <p:txBody>
          <a:bodyPr wrap="square">
            <a:spAutoFit/>
          </a:bodyPr>
          <a:lstStyle/>
          <a:p>
            <a:r>
              <a:rPr lang="pt-BR" sz="2800" b="1" i="0" dirty="0">
                <a:solidFill>
                  <a:schemeClr val="bg1"/>
                </a:solidFill>
                <a:effectLst/>
              </a:rPr>
              <a:t>28/12 – Interligação </a:t>
            </a:r>
            <a:r>
              <a:rPr lang="pt-BR" sz="2800" b="1" i="0" dirty="0" err="1">
                <a:solidFill>
                  <a:schemeClr val="bg1"/>
                </a:solidFill>
                <a:effectLst/>
              </a:rPr>
              <a:t>Congós</a:t>
            </a:r>
            <a:r>
              <a:rPr lang="pt-BR" sz="2800" b="1" i="0" dirty="0">
                <a:solidFill>
                  <a:schemeClr val="bg1"/>
                </a:solidFill>
                <a:effectLst/>
              </a:rPr>
              <a:t> – Zerão </a:t>
            </a:r>
          </a:p>
          <a:p>
            <a:r>
              <a:rPr lang="pt-BR" sz="2800" b="1" dirty="0">
                <a:solidFill>
                  <a:schemeClr val="bg1"/>
                </a:solidFill>
              </a:rPr>
              <a:t>29/12 – Parque dos Buritis </a:t>
            </a:r>
          </a:p>
          <a:p>
            <a:r>
              <a:rPr lang="pt-BR" sz="2800" b="1" i="0" dirty="0">
                <a:solidFill>
                  <a:schemeClr val="bg1"/>
                </a:solidFill>
                <a:effectLst/>
              </a:rPr>
              <a:t>30/12 – Arena Sintética Mestre Oscar</a:t>
            </a:r>
          </a:p>
          <a:p>
            <a:r>
              <a:rPr lang="pt-BR" sz="2800" b="1" dirty="0">
                <a:solidFill>
                  <a:schemeClr val="bg1"/>
                </a:solidFill>
              </a:rPr>
              <a:t>31/12 -  Réveillon da Cidade</a:t>
            </a:r>
          </a:p>
          <a:p>
            <a:r>
              <a:rPr lang="pt-BR" sz="2800" b="1" dirty="0">
                <a:solidFill>
                  <a:schemeClr val="bg1"/>
                </a:solidFill>
              </a:rPr>
              <a:t>02/01 – Inauguração Creche Wanda Cruz</a:t>
            </a:r>
          </a:p>
          <a:p>
            <a:r>
              <a:rPr lang="pt-BR" sz="2800" b="1" i="0" dirty="0">
                <a:solidFill>
                  <a:schemeClr val="bg1"/>
                </a:solidFill>
                <a:effectLst/>
              </a:rPr>
              <a:t>03/12 – Inauguração UBS I</a:t>
            </a:r>
            <a:r>
              <a:rPr lang="pt-BR" sz="2800" b="1" dirty="0">
                <a:solidFill>
                  <a:schemeClr val="bg1"/>
                </a:solidFill>
              </a:rPr>
              <a:t>nfraero II</a:t>
            </a:r>
            <a:endParaRPr lang="pt-BR" sz="2800" b="1" i="0" dirty="0">
              <a:solidFill>
                <a:schemeClr val="bg1"/>
              </a:solidFill>
              <a:effectLst/>
            </a:endParaRPr>
          </a:p>
          <a:p>
            <a:endParaRPr lang="pt-BR" sz="2800" dirty="0">
              <a:solidFill>
                <a:schemeClr val="bg1"/>
              </a:solidFill>
            </a:endParaRPr>
          </a:p>
        </p:txBody>
      </p:sp>
      <p:pic>
        <p:nvPicPr>
          <p:cNvPr id="13" name="Imagem 12">
            <a:extLst>
              <a:ext uri="{FF2B5EF4-FFF2-40B4-BE49-F238E27FC236}">
                <a16:creationId xmlns:a16="http://schemas.microsoft.com/office/drawing/2014/main" id="{F9B97B5B-F003-CA3D-87F1-AAD6E96F5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7224" y="5022886"/>
            <a:ext cx="2256590" cy="1518608"/>
          </a:xfrm>
          <a:prstGeom prst="rect">
            <a:avLst/>
          </a:prstGeom>
        </p:spPr>
      </p:pic>
      <p:sp>
        <p:nvSpPr>
          <p:cNvPr id="16" name="CaixaDeTexto 15">
            <a:extLst>
              <a:ext uri="{FF2B5EF4-FFF2-40B4-BE49-F238E27FC236}">
                <a16:creationId xmlns:a16="http://schemas.microsoft.com/office/drawing/2014/main" id="{2849C259-6958-4957-5218-1B2334EDD5BC}"/>
              </a:ext>
            </a:extLst>
          </p:cNvPr>
          <p:cNvSpPr txBox="1"/>
          <p:nvPr/>
        </p:nvSpPr>
        <p:spPr>
          <a:xfrm>
            <a:off x="1735516" y="866118"/>
            <a:ext cx="9530381" cy="1200329"/>
          </a:xfrm>
          <a:prstGeom prst="rect">
            <a:avLst/>
          </a:prstGeom>
          <a:noFill/>
        </p:spPr>
        <p:txBody>
          <a:bodyPr wrap="square">
            <a:spAutoFit/>
          </a:bodyPr>
          <a:lstStyle/>
          <a:p>
            <a:r>
              <a:rPr lang="pt-BR" sz="7200" b="1" i="0" dirty="0">
                <a:solidFill>
                  <a:srgbClr val="FFC000"/>
                </a:solidFill>
                <a:effectLst/>
              </a:rPr>
              <a:t>PRÓXIMAS ENTREGAS </a:t>
            </a:r>
            <a:endParaRPr lang="pt-BR" sz="7200" dirty="0"/>
          </a:p>
        </p:txBody>
      </p:sp>
    </p:spTree>
    <p:extLst>
      <p:ext uri="{BB962C8B-B14F-4D97-AF65-F5344CB8AC3E}">
        <p14:creationId xmlns:p14="http://schemas.microsoft.com/office/powerpoint/2010/main" val="3056475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6EEE45D-072D-47F9-BB70-C4C41D4057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r="26739"/>
          <a:stretch/>
        </p:blipFill>
        <p:spPr>
          <a:xfrm rot="5400000">
            <a:off x="2667000" y="-2667000"/>
            <a:ext cx="6858000" cy="12192000"/>
          </a:xfrm>
          <a:prstGeom prst="rect">
            <a:avLst/>
          </a:prstGeom>
        </p:spPr>
      </p:pic>
      <p:pic>
        <p:nvPicPr>
          <p:cNvPr id="5" name="Imagem 4">
            <a:extLst>
              <a:ext uri="{FF2B5EF4-FFF2-40B4-BE49-F238E27FC236}">
                <a16:creationId xmlns:a16="http://schemas.microsoft.com/office/drawing/2014/main" id="{678D0C64-0EA5-96A9-C873-0119F2560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399" y="1774156"/>
            <a:ext cx="3343634" cy="3309688"/>
          </a:xfrm>
          <a:prstGeom prst="rect">
            <a:avLst/>
          </a:prstGeom>
        </p:spPr>
      </p:pic>
      <p:sp>
        <p:nvSpPr>
          <p:cNvPr id="9" name="CaixaDeTexto 8">
            <a:extLst>
              <a:ext uri="{FF2B5EF4-FFF2-40B4-BE49-F238E27FC236}">
                <a16:creationId xmlns:a16="http://schemas.microsoft.com/office/drawing/2014/main" id="{43A75337-34B0-5C2E-4AC6-CF1828B98BF1}"/>
              </a:ext>
            </a:extLst>
          </p:cNvPr>
          <p:cNvSpPr txBox="1"/>
          <p:nvPr/>
        </p:nvSpPr>
        <p:spPr>
          <a:xfrm>
            <a:off x="4864710" y="1100227"/>
            <a:ext cx="2178802" cy="461665"/>
          </a:xfrm>
          <a:prstGeom prst="rect">
            <a:avLst/>
          </a:prstGeom>
          <a:noFill/>
        </p:spPr>
        <p:txBody>
          <a:bodyPr wrap="none" rtlCol="0">
            <a:spAutoFit/>
          </a:bodyPr>
          <a:lstStyle/>
          <a:p>
            <a:r>
              <a:rPr lang="pt-BR" sz="2400" spc="600" dirty="0">
                <a:solidFill>
                  <a:schemeClr val="bg1"/>
                </a:solidFill>
              </a:rPr>
              <a:t>OBRIGADO</a:t>
            </a:r>
          </a:p>
        </p:txBody>
      </p:sp>
      <p:sp>
        <p:nvSpPr>
          <p:cNvPr id="10" name="CaixaDeTexto 9">
            <a:extLst>
              <a:ext uri="{FF2B5EF4-FFF2-40B4-BE49-F238E27FC236}">
                <a16:creationId xmlns:a16="http://schemas.microsoft.com/office/drawing/2014/main" id="{F5681D7E-DCD2-4F08-ED9B-017D8628FF72}"/>
              </a:ext>
            </a:extLst>
          </p:cNvPr>
          <p:cNvSpPr txBox="1"/>
          <p:nvPr/>
        </p:nvSpPr>
        <p:spPr>
          <a:xfrm>
            <a:off x="5057126" y="5278424"/>
            <a:ext cx="1699376" cy="461665"/>
          </a:xfrm>
          <a:prstGeom prst="rect">
            <a:avLst/>
          </a:prstGeom>
          <a:noFill/>
        </p:spPr>
        <p:txBody>
          <a:bodyPr wrap="none" rtlCol="0">
            <a:spAutoFit/>
          </a:bodyPr>
          <a:lstStyle/>
          <a:p>
            <a:r>
              <a:rPr lang="pt-BR" sz="2400" dirty="0">
                <a:solidFill>
                  <a:schemeClr val="bg1"/>
                </a:solidFill>
              </a:rPr>
              <a:t>DR. FURLAN</a:t>
            </a:r>
          </a:p>
        </p:txBody>
      </p:sp>
      <p:sp>
        <p:nvSpPr>
          <p:cNvPr id="12" name="CaixaDeTexto 11">
            <a:extLst>
              <a:ext uri="{FF2B5EF4-FFF2-40B4-BE49-F238E27FC236}">
                <a16:creationId xmlns:a16="http://schemas.microsoft.com/office/drawing/2014/main" id="{59D968E2-5F0D-B541-AD30-2BDD78609879}"/>
              </a:ext>
            </a:extLst>
          </p:cNvPr>
          <p:cNvSpPr txBox="1"/>
          <p:nvPr/>
        </p:nvSpPr>
        <p:spPr>
          <a:xfrm>
            <a:off x="5006760" y="5626892"/>
            <a:ext cx="1800108" cy="307777"/>
          </a:xfrm>
          <a:prstGeom prst="rect">
            <a:avLst/>
          </a:prstGeom>
          <a:noFill/>
        </p:spPr>
        <p:txBody>
          <a:bodyPr wrap="none" rtlCol="0">
            <a:spAutoFit/>
          </a:bodyPr>
          <a:lstStyle/>
          <a:p>
            <a:r>
              <a:rPr lang="pt-BR" sz="1400" dirty="0">
                <a:solidFill>
                  <a:schemeClr val="bg1"/>
                </a:solidFill>
              </a:rPr>
              <a:t>PREFEITO DE MACAPÁ</a:t>
            </a:r>
          </a:p>
        </p:txBody>
      </p:sp>
    </p:spTree>
    <p:extLst>
      <p:ext uri="{BB962C8B-B14F-4D97-AF65-F5344CB8AC3E}">
        <p14:creationId xmlns:p14="http://schemas.microsoft.com/office/powerpoint/2010/main" val="481572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a:extLst>
              <a:ext uri="{FF2B5EF4-FFF2-40B4-BE49-F238E27FC236}">
                <a16:creationId xmlns:a16="http://schemas.microsoft.com/office/drawing/2014/main" id="{B7CBD503-AB34-8522-0EF7-0A76C0832A7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r="26739"/>
          <a:stretch/>
        </p:blipFill>
        <p:spPr>
          <a:xfrm rot="5400000">
            <a:off x="2595324" y="-2721531"/>
            <a:ext cx="6967061" cy="12192000"/>
          </a:xfrm>
          <a:prstGeom prst="rect">
            <a:avLst/>
          </a:prstGeom>
        </p:spPr>
      </p:pic>
      <p:sp>
        <p:nvSpPr>
          <p:cNvPr id="25" name="CaixaDeTexto 24">
            <a:extLst>
              <a:ext uri="{FF2B5EF4-FFF2-40B4-BE49-F238E27FC236}">
                <a16:creationId xmlns:a16="http://schemas.microsoft.com/office/drawing/2014/main" id="{E2A5B23B-5462-29C3-8ACF-31652A57F3B1}"/>
              </a:ext>
            </a:extLst>
          </p:cNvPr>
          <p:cNvSpPr txBox="1"/>
          <p:nvPr/>
        </p:nvSpPr>
        <p:spPr>
          <a:xfrm>
            <a:off x="6529091" y="3472338"/>
            <a:ext cx="5074157" cy="707886"/>
          </a:xfrm>
          <a:prstGeom prst="rect">
            <a:avLst/>
          </a:prstGeom>
          <a:noFill/>
        </p:spPr>
        <p:txBody>
          <a:bodyPr wrap="square" rtlCol="0">
            <a:spAutoFit/>
          </a:bodyPr>
          <a:lstStyle/>
          <a:p>
            <a:r>
              <a:rPr lang="pt-BR" sz="4000" b="1" dirty="0">
                <a:solidFill>
                  <a:schemeClr val="accent2"/>
                </a:solidFill>
                <a:latin typeface="Calibri" panose="020F0502020204030204" pitchFamily="34" charset="0"/>
                <a:cs typeface="Times New Roman" panose="02020603050405020304" pitchFamily="18" charset="0"/>
              </a:rPr>
              <a:t>Projetos Pedagógicos</a:t>
            </a:r>
            <a:endParaRPr lang="pt-BR" dirty="0">
              <a:solidFill>
                <a:schemeClr val="accent2"/>
              </a:solidFill>
            </a:endParaRPr>
          </a:p>
        </p:txBody>
      </p:sp>
      <p:sp>
        <p:nvSpPr>
          <p:cNvPr id="26" name="CaixaDeTexto 25">
            <a:extLst>
              <a:ext uri="{FF2B5EF4-FFF2-40B4-BE49-F238E27FC236}">
                <a16:creationId xmlns:a16="http://schemas.microsoft.com/office/drawing/2014/main" id="{B211B728-0F20-D5AB-6BEE-B10ACD390B0C}"/>
              </a:ext>
            </a:extLst>
          </p:cNvPr>
          <p:cNvSpPr txBox="1"/>
          <p:nvPr/>
        </p:nvSpPr>
        <p:spPr>
          <a:xfrm>
            <a:off x="6483091" y="4097917"/>
            <a:ext cx="5276086" cy="1477328"/>
          </a:xfrm>
          <a:prstGeom prst="rect">
            <a:avLst/>
          </a:prstGeom>
          <a:noFill/>
        </p:spPr>
        <p:txBody>
          <a:bodyPr wrap="square" rtlCol="0">
            <a:spAutoFit/>
          </a:bodyPr>
          <a:lstStyle/>
          <a:p>
            <a:pPr marL="285750" indent="-285750">
              <a:buFont typeface="Arial" panose="020B0604020202020204" pitchFamily="34" charset="0"/>
              <a:buChar char="•"/>
            </a:pPr>
            <a:r>
              <a:rPr lang="pt-BR" dirty="0">
                <a:solidFill>
                  <a:schemeClr val="bg1"/>
                </a:solidFill>
                <a:latin typeface="Calibri" panose="020F0502020204030204" pitchFamily="34" charset="0"/>
                <a:ea typeface="Calibri" panose="020F0502020204030204" pitchFamily="34" charset="0"/>
              </a:rPr>
              <a:t>Programa Educa Macapá.</a:t>
            </a:r>
          </a:p>
          <a:p>
            <a:pPr marL="285750" indent="-285750">
              <a:buFont typeface="Arial" panose="020B0604020202020204" pitchFamily="34" charset="0"/>
              <a:buChar char="•"/>
            </a:pPr>
            <a:r>
              <a:rPr lang="pt-BR" dirty="0">
                <a:solidFill>
                  <a:schemeClr val="bg1"/>
                </a:solidFill>
                <a:latin typeface="Calibri" panose="020F0502020204030204" pitchFamily="34" charset="0"/>
                <a:ea typeface="Calibri" panose="020F0502020204030204" pitchFamily="34" charset="0"/>
              </a:rPr>
              <a:t>Livros didáticos exclusivos. </a:t>
            </a:r>
          </a:p>
          <a:p>
            <a:pPr marL="285750" indent="-285750">
              <a:buFont typeface="Arial" panose="020B0604020202020204" pitchFamily="34" charset="0"/>
              <a:buChar char="•"/>
            </a:pPr>
            <a:r>
              <a:rPr lang="pt-BR" dirty="0">
                <a:solidFill>
                  <a:schemeClr val="bg1"/>
                </a:solidFill>
                <a:latin typeface="Calibri" panose="020F0502020204030204" pitchFamily="34" charset="0"/>
              </a:rPr>
              <a:t>Programa Sala </a:t>
            </a:r>
            <a:r>
              <a:rPr lang="pt-BR" dirty="0" err="1">
                <a:solidFill>
                  <a:schemeClr val="bg1"/>
                </a:solidFill>
                <a:latin typeface="Calibri" panose="020F0502020204030204" pitchFamily="34" charset="0"/>
              </a:rPr>
              <a:t>Maker</a:t>
            </a:r>
            <a:r>
              <a:rPr lang="pt-BR" dirty="0">
                <a:solidFill>
                  <a:schemeClr val="bg1"/>
                </a:solidFill>
                <a:latin typeface="Calibri" panose="020F0502020204030204" pitchFamily="34" charset="0"/>
              </a:rPr>
              <a:t> (Robótica).</a:t>
            </a:r>
          </a:p>
          <a:p>
            <a:pPr marL="285750" indent="-285750">
              <a:buFont typeface="Arial" panose="020B0604020202020204" pitchFamily="34" charset="0"/>
              <a:buChar char="•"/>
            </a:pPr>
            <a:r>
              <a:rPr lang="pt-BR" dirty="0">
                <a:solidFill>
                  <a:schemeClr val="bg1"/>
                </a:solidFill>
                <a:latin typeface="Calibri" panose="020F0502020204030204" pitchFamily="34" charset="0"/>
              </a:rPr>
              <a:t>Programa </a:t>
            </a:r>
            <a:r>
              <a:rPr lang="pt-BR" dirty="0" err="1">
                <a:solidFill>
                  <a:schemeClr val="bg1"/>
                </a:solidFill>
                <a:latin typeface="Calibri" panose="020F0502020204030204" pitchFamily="34" charset="0"/>
              </a:rPr>
              <a:t>Matematicando</a:t>
            </a:r>
            <a:r>
              <a:rPr lang="pt-BR" dirty="0">
                <a:solidFill>
                  <a:schemeClr val="bg1"/>
                </a:solidFill>
                <a:latin typeface="Calibri" panose="020F0502020204030204" pitchFamily="34" charset="0"/>
              </a:rPr>
              <a:t>.</a:t>
            </a:r>
          </a:p>
          <a:p>
            <a:pPr marL="285750" indent="-285750">
              <a:buFont typeface="Arial" panose="020B0604020202020204" pitchFamily="34" charset="0"/>
              <a:buChar char="•"/>
            </a:pPr>
            <a:r>
              <a:rPr lang="pt-BR" dirty="0">
                <a:solidFill>
                  <a:schemeClr val="bg1"/>
                </a:solidFill>
                <a:latin typeface="Calibri" panose="020F0502020204030204" pitchFamily="34" charset="0"/>
              </a:rPr>
              <a:t>Feiras e Olímpiadas. </a:t>
            </a:r>
            <a:endParaRPr lang="pt-BR" dirty="0">
              <a:solidFill>
                <a:schemeClr val="bg1"/>
              </a:solidFill>
            </a:endParaRPr>
          </a:p>
        </p:txBody>
      </p:sp>
      <p:pic>
        <p:nvPicPr>
          <p:cNvPr id="6" name="Imagem 5">
            <a:extLst>
              <a:ext uri="{FF2B5EF4-FFF2-40B4-BE49-F238E27FC236}">
                <a16:creationId xmlns:a16="http://schemas.microsoft.com/office/drawing/2014/main" id="{EDF117BA-8198-6010-E679-999A26387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78" y="5375476"/>
            <a:ext cx="1738224" cy="1169766"/>
          </a:xfrm>
          <a:prstGeom prst="rect">
            <a:avLst/>
          </a:prstGeom>
        </p:spPr>
      </p:pic>
      <p:sp>
        <p:nvSpPr>
          <p:cNvPr id="8" name="CaixaDeTexto 7">
            <a:extLst>
              <a:ext uri="{FF2B5EF4-FFF2-40B4-BE49-F238E27FC236}">
                <a16:creationId xmlns:a16="http://schemas.microsoft.com/office/drawing/2014/main" id="{763EF163-FC56-8DC8-A618-D12F66A427B3}"/>
              </a:ext>
            </a:extLst>
          </p:cNvPr>
          <p:cNvSpPr txBox="1"/>
          <p:nvPr/>
        </p:nvSpPr>
        <p:spPr>
          <a:xfrm>
            <a:off x="8348710" y="6408206"/>
            <a:ext cx="1738225" cy="307777"/>
          </a:xfrm>
          <a:prstGeom prst="rect">
            <a:avLst/>
          </a:prstGeom>
          <a:noFill/>
        </p:spPr>
        <p:txBody>
          <a:bodyPr wrap="square" rtlCol="0">
            <a:spAutoFit/>
          </a:bodyPr>
          <a:lstStyle/>
          <a:p>
            <a:r>
              <a:rPr lang="pt-BR" sz="1400" b="1" dirty="0">
                <a:solidFill>
                  <a:schemeClr val="bg1"/>
                </a:solidFill>
                <a:latin typeface="+mj-lt"/>
              </a:rPr>
              <a:t>EDUCAÇÃO - SEMED</a:t>
            </a:r>
            <a:endParaRPr lang="pt-BR" sz="1400" b="1" dirty="0">
              <a:solidFill>
                <a:schemeClr val="accent2"/>
              </a:solidFill>
              <a:latin typeface="+mj-lt"/>
            </a:endParaRPr>
          </a:p>
        </p:txBody>
      </p:sp>
      <p:pic>
        <p:nvPicPr>
          <p:cNvPr id="7170" name="Picture 2">
            <a:extLst>
              <a:ext uri="{FF2B5EF4-FFF2-40B4-BE49-F238E27FC236}">
                <a16:creationId xmlns:a16="http://schemas.microsoft.com/office/drawing/2014/main" id="{B93D3BF0-D109-FE29-3311-6B453547E1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234" y="3580892"/>
            <a:ext cx="5617029" cy="315957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7BE03289-2A71-5FE7-BF06-2F3C4A1C04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899" y="312758"/>
            <a:ext cx="5622237" cy="315958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m 13">
            <a:extLst>
              <a:ext uri="{FF2B5EF4-FFF2-40B4-BE49-F238E27FC236}">
                <a16:creationId xmlns:a16="http://schemas.microsoft.com/office/drawing/2014/main" id="{0A771859-2FED-B171-E8D5-1D3F15C95A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9091" y="481641"/>
            <a:ext cx="4952808" cy="2574804"/>
          </a:xfrm>
          <a:prstGeom prst="rect">
            <a:avLst/>
          </a:prstGeom>
        </p:spPr>
      </p:pic>
      <p:pic>
        <p:nvPicPr>
          <p:cNvPr id="16" name="Imagem 15">
            <a:extLst>
              <a:ext uri="{FF2B5EF4-FFF2-40B4-BE49-F238E27FC236}">
                <a16:creationId xmlns:a16="http://schemas.microsoft.com/office/drawing/2014/main" id="{13919F9D-45C6-EAFF-D42D-5E3AFE95F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7125" y="5529363"/>
            <a:ext cx="1738226" cy="1169767"/>
          </a:xfrm>
          <a:prstGeom prst="rect">
            <a:avLst/>
          </a:prstGeom>
        </p:spPr>
      </p:pic>
      <p:sp>
        <p:nvSpPr>
          <p:cNvPr id="17" name="CaixaDeTexto 16">
            <a:extLst>
              <a:ext uri="{FF2B5EF4-FFF2-40B4-BE49-F238E27FC236}">
                <a16:creationId xmlns:a16="http://schemas.microsoft.com/office/drawing/2014/main" id="{C1639550-6540-8574-9A34-3CEC01F530FE}"/>
              </a:ext>
            </a:extLst>
          </p:cNvPr>
          <p:cNvSpPr txBox="1"/>
          <p:nvPr/>
        </p:nvSpPr>
        <p:spPr>
          <a:xfrm>
            <a:off x="7814985" y="6225999"/>
            <a:ext cx="2271950" cy="307777"/>
          </a:xfrm>
          <a:prstGeom prst="rect">
            <a:avLst/>
          </a:prstGeom>
          <a:noFill/>
        </p:spPr>
        <p:txBody>
          <a:bodyPr wrap="square" rtlCol="0">
            <a:spAutoFit/>
          </a:bodyPr>
          <a:lstStyle/>
          <a:p>
            <a:r>
              <a:rPr lang="pt-BR" sz="1400" dirty="0">
                <a:solidFill>
                  <a:schemeClr val="bg1"/>
                </a:solidFill>
                <a:latin typeface="+mj-lt"/>
              </a:rPr>
              <a:t>SECRETARIA MUNICIPAL DE </a:t>
            </a:r>
          </a:p>
        </p:txBody>
      </p:sp>
    </p:spTree>
    <p:extLst>
      <p:ext uri="{BB962C8B-B14F-4D97-AF65-F5344CB8AC3E}">
        <p14:creationId xmlns:p14="http://schemas.microsoft.com/office/powerpoint/2010/main" val="3489955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a:extLst>
              <a:ext uri="{FF2B5EF4-FFF2-40B4-BE49-F238E27FC236}">
                <a16:creationId xmlns:a16="http://schemas.microsoft.com/office/drawing/2014/main" id="{B7CBD503-AB34-8522-0EF7-0A76C0832A7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r="26739"/>
          <a:stretch/>
        </p:blipFill>
        <p:spPr>
          <a:xfrm rot="5400000">
            <a:off x="2649959" y="-2776166"/>
            <a:ext cx="7112765" cy="12446975"/>
          </a:xfrm>
          <a:prstGeom prst="rect">
            <a:avLst/>
          </a:prstGeom>
        </p:spPr>
      </p:pic>
      <p:pic>
        <p:nvPicPr>
          <p:cNvPr id="16" name="Imagem 15">
            <a:extLst>
              <a:ext uri="{FF2B5EF4-FFF2-40B4-BE49-F238E27FC236}">
                <a16:creationId xmlns:a16="http://schemas.microsoft.com/office/drawing/2014/main" id="{56A7A164-C986-4054-5275-6BDFF3945730}"/>
              </a:ext>
            </a:extLst>
          </p:cNvPr>
          <p:cNvPicPr>
            <a:picLocks noChangeAspect="1"/>
          </p:cNvPicPr>
          <p:nvPr/>
        </p:nvPicPr>
        <p:blipFill rotWithShape="1">
          <a:blip r:embed="rId4">
            <a:extLst>
              <a:ext uri="{28A0092B-C50C-407E-A947-70E740481C1C}">
                <a14:useLocalDpi xmlns:a14="http://schemas.microsoft.com/office/drawing/2010/main" val="0"/>
              </a:ext>
            </a:extLst>
          </a:blip>
          <a:srcRect r="25421"/>
          <a:stretch/>
        </p:blipFill>
        <p:spPr>
          <a:xfrm>
            <a:off x="1521288" y="11514"/>
            <a:ext cx="4223610" cy="6849636"/>
          </a:xfrm>
          <a:prstGeom prst="rect">
            <a:avLst/>
          </a:prstGeom>
        </p:spPr>
      </p:pic>
      <p:pic>
        <p:nvPicPr>
          <p:cNvPr id="17" name="Imagem 16">
            <a:extLst>
              <a:ext uri="{FF2B5EF4-FFF2-40B4-BE49-F238E27FC236}">
                <a16:creationId xmlns:a16="http://schemas.microsoft.com/office/drawing/2014/main" id="{4476CCB4-A4D2-C9DF-A6AD-D67F6428376A}"/>
              </a:ext>
            </a:extLst>
          </p:cNvPr>
          <p:cNvPicPr>
            <a:picLocks noChangeAspect="1"/>
          </p:cNvPicPr>
          <p:nvPr/>
        </p:nvPicPr>
        <p:blipFill rotWithShape="1">
          <a:blip r:embed="rId4">
            <a:extLst>
              <a:ext uri="{28A0092B-C50C-407E-A947-70E740481C1C}">
                <a14:useLocalDpi xmlns:a14="http://schemas.microsoft.com/office/drawing/2010/main" val="0"/>
              </a:ext>
            </a:extLst>
          </a:blip>
          <a:srcRect r="82458"/>
          <a:stretch/>
        </p:blipFill>
        <p:spPr>
          <a:xfrm flipH="1">
            <a:off x="104187" y="11515"/>
            <a:ext cx="1417099" cy="6849635"/>
          </a:xfrm>
          <a:prstGeom prst="rect">
            <a:avLst/>
          </a:prstGeom>
        </p:spPr>
      </p:pic>
      <p:pic>
        <p:nvPicPr>
          <p:cNvPr id="13" name="Imagem 12">
            <a:extLst>
              <a:ext uri="{FF2B5EF4-FFF2-40B4-BE49-F238E27FC236}">
                <a16:creationId xmlns:a16="http://schemas.microsoft.com/office/drawing/2014/main" id="{AB6A3D1B-9FC7-6A99-E0CD-610CB3260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96" y="249420"/>
            <a:ext cx="2801363" cy="3960840"/>
          </a:xfrm>
          <a:prstGeom prst="rect">
            <a:avLst/>
          </a:prstGeom>
        </p:spPr>
      </p:pic>
      <p:sp>
        <p:nvSpPr>
          <p:cNvPr id="14" name="CaixaDeTexto 13">
            <a:extLst>
              <a:ext uri="{FF2B5EF4-FFF2-40B4-BE49-F238E27FC236}">
                <a16:creationId xmlns:a16="http://schemas.microsoft.com/office/drawing/2014/main" id="{86344DEB-451F-F8F4-8AE9-10917FB565F8}"/>
              </a:ext>
            </a:extLst>
          </p:cNvPr>
          <p:cNvSpPr txBox="1"/>
          <p:nvPr/>
        </p:nvSpPr>
        <p:spPr>
          <a:xfrm>
            <a:off x="3394543" y="177869"/>
            <a:ext cx="2176686" cy="954107"/>
          </a:xfrm>
          <a:prstGeom prst="rect">
            <a:avLst/>
          </a:prstGeom>
          <a:noFill/>
        </p:spPr>
        <p:txBody>
          <a:bodyPr wrap="none" rtlCol="0">
            <a:spAutoFit/>
          </a:bodyPr>
          <a:lstStyle/>
          <a:p>
            <a:r>
              <a:rPr lang="pt-BR" sz="1400" b="1" i="1" dirty="0">
                <a:solidFill>
                  <a:schemeClr val="bg1"/>
                </a:solidFill>
              </a:rPr>
              <a:t>REDE MUNICIPAL ATINGIU </a:t>
            </a:r>
          </a:p>
          <a:p>
            <a:r>
              <a:rPr lang="pt-BR" sz="1400" b="1" i="1" dirty="0">
                <a:solidFill>
                  <a:schemeClr val="bg1"/>
                </a:solidFill>
              </a:rPr>
              <a:t>O MAIOR  INDICATIVO</a:t>
            </a:r>
          </a:p>
          <a:p>
            <a:r>
              <a:rPr lang="pt-BR" sz="1400" b="1" i="1" dirty="0">
                <a:solidFill>
                  <a:schemeClr val="bg1"/>
                </a:solidFill>
              </a:rPr>
              <a:t>DE CRESCIMENTO </a:t>
            </a:r>
          </a:p>
          <a:p>
            <a:r>
              <a:rPr lang="pt-BR" sz="1400" b="1" i="1" dirty="0">
                <a:solidFill>
                  <a:schemeClr val="bg1"/>
                </a:solidFill>
              </a:rPr>
              <a:t>DO NORTE</a:t>
            </a:r>
          </a:p>
        </p:txBody>
      </p:sp>
      <p:sp>
        <p:nvSpPr>
          <p:cNvPr id="20" name="CaixaDeTexto 19">
            <a:extLst>
              <a:ext uri="{FF2B5EF4-FFF2-40B4-BE49-F238E27FC236}">
                <a16:creationId xmlns:a16="http://schemas.microsoft.com/office/drawing/2014/main" id="{32BF9E80-B737-AB13-89D6-D594096CFA65}"/>
              </a:ext>
            </a:extLst>
          </p:cNvPr>
          <p:cNvSpPr txBox="1"/>
          <p:nvPr/>
        </p:nvSpPr>
        <p:spPr>
          <a:xfrm>
            <a:off x="6063950" y="177869"/>
            <a:ext cx="3476730" cy="707886"/>
          </a:xfrm>
          <a:prstGeom prst="rect">
            <a:avLst/>
          </a:prstGeom>
          <a:noFill/>
        </p:spPr>
        <p:txBody>
          <a:bodyPr wrap="square" rtlCol="0">
            <a:spAutoFit/>
          </a:bodyPr>
          <a:lstStyle/>
          <a:p>
            <a:r>
              <a:rPr lang="pt-BR" sz="40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Escolas</a:t>
            </a:r>
            <a:endParaRPr lang="pt-BR" dirty="0">
              <a:solidFill>
                <a:schemeClr val="accent2"/>
              </a:solidFill>
            </a:endParaRPr>
          </a:p>
        </p:txBody>
      </p:sp>
      <p:sp>
        <p:nvSpPr>
          <p:cNvPr id="21" name="CaixaDeTexto 20">
            <a:extLst>
              <a:ext uri="{FF2B5EF4-FFF2-40B4-BE49-F238E27FC236}">
                <a16:creationId xmlns:a16="http://schemas.microsoft.com/office/drawing/2014/main" id="{968871C4-8006-5CD5-DBB3-F05FACA56F58}"/>
              </a:ext>
            </a:extLst>
          </p:cNvPr>
          <p:cNvSpPr txBox="1"/>
          <p:nvPr/>
        </p:nvSpPr>
        <p:spPr>
          <a:xfrm>
            <a:off x="6294711" y="797571"/>
            <a:ext cx="6093352" cy="1200329"/>
          </a:xfrm>
          <a:prstGeom prst="rect">
            <a:avLst/>
          </a:prstGeom>
          <a:noFill/>
        </p:spPr>
        <p:txBody>
          <a:bodyPr wrap="square" rtlCol="0">
            <a:spAutoFit/>
          </a:bodyPr>
          <a:lstStyle/>
          <a:p>
            <a:pPr marL="285750" indent="-285750">
              <a:buFont typeface="Arial" panose="020B0604020202020204" pitchFamily="34" charset="0"/>
              <a:buChar char="•"/>
            </a:pPr>
            <a:r>
              <a:rPr lang="pt-BR" dirty="0">
                <a:solidFill>
                  <a:schemeClr val="bg1"/>
                </a:solidFill>
                <a:latin typeface="Calibri" panose="020F0502020204030204" pitchFamily="34" charset="0"/>
                <a:ea typeface="Calibri" panose="020F0502020204030204" pitchFamily="34" charset="0"/>
                <a:cs typeface="Times New Roman" panose="02020603050405020304" pitchFamily="18" charset="0"/>
              </a:rPr>
              <a:t>Dezoito (</a:t>
            </a:r>
            <a:r>
              <a:rPr lang="pt-B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18) entregas, </a:t>
            </a:r>
            <a:r>
              <a:rPr lang="pt-BR" dirty="0">
                <a:solidFill>
                  <a:schemeClr val="bg1"/>
                </a:solidFill>
                <a:latin typeface="Calibri" panose="020F0502020204030204" pitchFamily="34" charset="0"/>
                <a:ea typeface="Calibri" panose="020F0502020204030204" pitchFamily="34" charset="0"/>
                <a:cs typeface="Times New Roman" panose="02020603050405020304" pitchFamily="18" charset="0"/>
              </a:rPr>
              <a:t>entre </a:t>
            </a:r>
            <a:r>
              <a:rPr lang="pt-B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reformas e novos estabelecimentos.</a:t>
            </a:r>
          </a:p>
          <a:p>
            <a:pPr marL="285750" indent="-285750">
              <a:buFont typeface="Arial" panose="020B0604020202020204" pitchFamily="34" charset="0"/>
              <a:buChar char="•"/>
            </a:pPr>
            <a:r>
              <a:rPr lang="pt-B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Salas exclusivas para crianças especiais.  </a:t>
            </a:r>
          </a:p>
          <a:p>
            <a:pPr marL="285750" indent="-285750">
              <a:buFont typeface="Arial" panose="020B0604020202020204" pitchFamily="34" charset="0"/>
              <a:buChar char="•"/>
            </a:pPr>
            <a:r>
              <a:rPr lang="pt-B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Investimento na ordem de </a:t>
            </a:r>
            <a:r>
              <a:rPr lang="pt-BR"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R$23 milhões.</a:t>
            </a:r>
            <a:endParaRPr lang="pt-BR" b="1" dirty="0">
              <a:solidFill>
                <a:schemeClr val="accent2"/>
              </a:solidFill>
            </a:endParaRPr>
          </a:p>
        </p:txBody>
      </p:sp>
      <p:sp>
        <p:nvSpPr>
          <p:cNvPr id="23" name="CaixaDeTexto 22">
            <a:extLst>
              <a:ext uri="{FF2B5EF4-FFF2-40B4-BE49-F238E27FC236}">
                <a16:creationId xmlns:a16="http://schemas.microsoft.com/office/drawing/2014/main" id="{2AB8FB72-B51D-2C9B-AF12-6EDBE77D83E3}"/>
              </a:ext>
            </a:extLst>
          </p:cNvPr>
          <p:cNvSpPr txBox="1"/>
          <p:nvPr/>
        </p:nvSpPr>
        <p:spPr>
          <a:xfrm>
            <a:off x="6024782" y="1969604"/>
            <a:ext cx="3476730" cy="707886"/>
          </a:xfrm>
          <a:prstGeom prst="rect">
            <a:avLst/>
          </a:prstGeom>
          <a:noFill/>
        </p:spPr>
        <p:txBody>
          <a:bodyPr wrap="square" rtlCol="0">
            <a:spAutoFit/>
          </a:bodyPr>
          <a:lstStyle/>
          <a:p>
            <a:r>
              <a:rPr lang="pt-BR" sz="4000" b="1" dirty="0">
                <a:solidFill>
                  <a:schemeClr val="accent2"/>
                </a:solidFill>
                <a:latin typeface="Calibri" panose="020F0502020204030204" pitchFamily="34" charset="0"/>
                <a:cs typeface="Times New Roman" panose="02020603050405020304" pitchFamily="18" charset="0"/>
              </a:rPr>
              <a:t>Creches</a:t>
            </a:r>
            <a:endParaRPr lang="pt-BR" dirty="0">
              <a:solidFill>
                <a:schemeClr val="accent2"/>
              </a:solidFill>
            </a:endParaRPr>
          </a:p>
        </p:txBody>
      </p:sp>
      <p:sp>
        <p:nvSpPr>
          <p:cNvPr id="24" name="CaixaDeTexto 23">
            <a:extLst>
              <a:ext uri="{FF2B5EF4-FFF2-40B4-BE49-F238E27FC236}">
                <a16:creationId xmlns:a16="http://schemas.microsoft.com/office/drawing/2014/main" id="{F14126A3-ACC7-FFFD-F2A7-FA7D90BF2CFD}"/>
              </a:ext>
            </a:extLst>
          </p:cNvPr>
          <p:cNvSpPr txBox="1"/>
          <p:nvPr/>
        </p:nvSpPr>
        <p:spPr>
          <a:xfrm>
            <a:off x="6341750" y="2646954"/>
            <a:ext cx="5276086" cy="923330"/>
          </a:xfrm>
          <a:prstGeom prst="rect">
            <a:avLst/>
          </a:prstGeom>
          <a:noFill/>
        </p:spPr>
        <p:txBody>
          <a:bodyPr wrap="square" rtlCol="0">
            <a:spAutoFit/>
          </a:bodyPr>
          <a:lstStyle/>
          <a:p>
            <a:pPr marL="285750" indent="-285750">
              <a:buFont typeface="Arial" panose="020B0604020202020204" pitchFamily="34" charset="0"/>
              <a:buChar char="•"/>
            </a:pPr>
            <a:r>
              <a:rPr lang="pt-BR" b="1" dirty="0">
                <a:solidFill>
                  <a:schemeClr val="accent2"/>
                </a:solidFill>
                <a:latin typeface="Calibri" panose="020F0502020204030204" pitchFamily="34" charset="0"/>
                <a:ea typeface="Calibri" panose="020F0502020204030204" pitchFamily="34" charset="0"/>
              </a:rPr>
              <a:t>Triplicamos</a:t>
            </a:r>
            <a:r>
              <a:rPr lang="pt-BR" dirty="0">
                <a:solidFill>
                  <a:schemeClr val="bg1"/>
                </a:solidFill>
                <a:latin typeface="Calibri" panose="020F0502020204030204" pitchFamily="34" charset="0"/>
                <a:ea typeface="Calibri" panose="020F0502020204030204" pitchFamily="34" charset="0"/>
              </a:rPr>
              <a:t> o número de crianças atendidas</a:t>
            </a:r>
          </a:p>
          <a:p>
            <a:pPr marL="285750" indent="-285750">
              <a:buFont typeface="Arial" panose="020B0604020202020204" pitchFamily="34" charset="0"/>
              <a:buChar char="•"/>
            </a:pPr>
            <a:r>
              <a:rPr lang="pt-BR" sz="1800" dirty="0">
                <a:solidFill>
                  <a:schemeClr val="bg1"/>
                </a:solidFill>
                <a:effectLst/>
                <a:latin typeface="Calibri" panose="020F0502020204030204" pitchFamily="34" charset="0"/>
                <a:ea typeface="Calibri" panose="020F0502020204030204" pitchFamily="34" charset="0"/>
              </a:rPr>
              <a:t>09 Creches atendem </a:t>
            </a:r>
            <a:r>
              <a:rPr lang="pt-BR" sz="1800" b="1" dirty="0">
                <a:solidFill>
                  <a:schemeClr val="accent2"/>
                </a:solidFill>
                <a:effectLst/>
                <a:latin typeface="Calibri" panose="020F0502020204030204" pitchFamily="34" charset="0"/>
                <a:ea typeface="Calibri" panose="020F0502020204030204" pitchFamily="34" charset="0"/>
              </a:rPr>
              <a:t>1800 crianças </a:t>
            </a:r>
            <a:r>
              <a:rPr lang="pt-BR" sz="1800" dirty="0">
                <a:solidFill>
                  <a:schemeClr val="bg1"/>
                </a:solidFill>
                <a:effectLst/>
                <a:latin typeface="Calibri" panose="020F0502020204030204" pitchFamily="34" charset="0"/>
                <a:ea typeface="Calibri" panose="020F0502020204030204" pitchFamily="34" charset="0"/>
              </a:rPr>
              <a:t>de 1 a 3 anos.</a:t>
            </a:r>
          </a:p>
          <a:p>
            <a:endParaRPr lang="pt-BR" sz="1800" dirty="0">
              <a:solidFill>
                <a:schemeClr val="bg1"/>
              </a:solidFill>
              <a:effectLst/>
              <a:latin typeface="Calibri" panose="020F0502020204030204" pitchFamily="34" charset="0"/>
              <a:ea typeface="Calibri" panose="020F0502020204030204" pitchFamily="34" charset="0"/>
            </a:endParaRPr>
          </a:p>
        </p:txBody>
      </p:sp>
      <p:pic>
        <p:nvPicPr>
          <p:cNvPr id="33" name="Imagem 32">
            <a:extLst>
              <a:ext uri="{FF2B5EF4-FFF2-40B4-BE49-F238E27FC236}">
                <a16:creationId xmlns:a16="http://schemas.microsoft.com/office/drawing/2014/main" id="{7A065105-E2E3-D99F-972D-573BE52B0E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242" y="5438815"/>
            <a:ext cx="1738224" cy="1169766"/>
          </a:xfrm>
          <a:prstGeom prst="rect">
            <a:avLst/>
          </a:prstGeom>
        </p:spPr>
      </p:pic>
      <p:sp>
        <p:nvSpPr>
          <p:cNvPr id="34" name="CaixaDeTexto 33">
            <a:extLst>
              <a:ext uri="{FF2B5EF4-FFF2-40B4-BE49-F238E27FC236}">
                <a16:creationId xmlns:a16="http://schemas.microsoft.com/office/drawing/2014/main" id="{5388C2CF-F773-43E3-7259-C7AA3D68535D}"/>
              </a:ext>
            </a:extLst>
          </p:cNvPr>
          <p:cNvSpPr txBox="1"/>
          <p:nvPr/>
        </p:nvSpPr>
        <p:spPr>
          <a:xfrm>
            <a:off x="2360340" y="6114247"/>
            <a:ext cx="2271950" cy="307777"/>
          </a:xfrm>
          <a:prstGeom prst="rect">
            <a:avLst/>
          </a:prstGeom>
          <a:noFill/>
        </p:spPr>
        <p:txBody>
          <a:bodyPr wrap="square" rtlCol="0">
            <a:spAutoFit/>
          </a:bodyPr>
          <a:lstStyle/>
          <a:p>
            <a:r>
              <a:rPr lang="pt-BR" sz="1400" dirty="0">
                <a:solidFill>
                  <a:schemeClr val="bg1"/>
                </a:solidFill>
                <a:latin typeface="+mj-lt"/>
              </a:rPr>
              <a:t>SECRETARIA MUNICIPAL DE </a:t>
            </a:r>
          </a:p>
        </p:txBody>
      </p:sp>
      <p:sp>
        <p:nvSpPr>
          <p:cNvPr id="35" name="CaixaDeTexto 34">
            <a:extLst>
              <a:ext uri="{FF2B5EF4-FFF2-40B4-BE49-F238E27FC236}">
                <a16:creationId xmlns:a16="http://schemas.microsoft.com/office/drawing/2014/main" id="{FE6A33AA-FD09-94F9-7E42-4105F5EE7FB4}"/>
              </a:ext>
            </a:extLst>
          </p:cNvPr>
          <p:cNvSpPr txBox="1"/>
          <p:nvPr/>
        </p:nvSpPr>
        <p:spPr>
          <a:xfrm>
            <a:off x="2362566" y="6315436"/>
            <a:ext cx="2481943" cy="307777"/>
          </a:xfrm>
          <a:prstGeom prst="rect">
            <a:avLst/>
          </a:prstGeom>
          <a:noFill/>
        </p:spPr>
        <p:txBody>
          <a:bodyPr wrap="square" rtlCol="0">
            <a:spAutoFit/>
          </a:bodyPr>
          <a:lstStyle/>
          <a:p>
            <a:r>
              <a:rPr lang="pt-BR" sz="1400" b="1" dirty="0">
                <a:solidFill>
                  <a:schemeClr val="bg1"/>
                </a:solidFill>
                <a:latin typeface="+mj-lt"/>
              </a:rPr>
              <a:t>EDUCAÇÃO - SEMED</a:t>
            </a:r>
            <a:endParaRPr lang="pt-BR" sz="1400" b="1" dirty="0">
              <a:solidFill>
                <a:schemeClr val="accent2"/>
              </a:solidFill>
              <a:latin typeface="+mj-lt"/>
            </a:endParaRPr>
          </a:p>
        </p:txBody>
      </p:sp>
      <p:sp>
        <p:nvSpPr>
          <p:cNvPr id="38" name="CaixaDeTexto 37">
            <a:extLst>
              <a:ext uri="{FF2B5EF4-FFF2-40B4-BE49-F238E27FC236}">
                <a16:creationId xmlns:a16="http://schemas.microsoft.com/office/drawing/2014/main" id="{8325FA6E-A209-D1CA-01C0-08E632726B56}"/>
              </a:ext>
            </a:extLst>
          </p:cNvPr>
          <p:cNvSpPr txBox="1"/>
          <p:nvPr/>
        </p:nvSpPr>
        <p:spPr>
          <a:xfrm>
            <a:off x="6081110" y="3477303"/>
            <a:ext cx="3476730" cy="707886"/>
          </a:xfrm>
          <a:prstGeom prst="rect">
            <a:avLst/>
          </a:prstGeom>
          <a:noFill/>
        </p:spPr>
        <p:txBody>
          <a:bodyPr wrap="square" rtlCol="0">
            <a:spAutoFit/>
          </a:bodyPr>
          <a:lstStyle/>
          <a:p>
            <a:r>
              <a:rPr lang="pt-BR" sz="4000" b="1" dirty="0">
                <a:solidFill>
                  <a:schemeClr val="accent2"/>
                </a:solidFill>
                <a:latin typeface="Calibri" panose="020F0502020204030204" pitchFamily="34" charset="0"/>
                <a:cs typeface="Times New Roman" panose="02020603050405020304" pitchFamily="18" charset="0"/>
              </a:rPr>
              <a:t>Piso Salarial</a:t>
            </a:r>
            <a:endParaRPr lang="pt-BR" dirty="0">
              <a:solidFill>
                <a:schemeClr val="accent2"/>
              </a:solidFill>
            </a:endParaRPr>
          </a:p>
        </p:txBody>
      </p:sp>
      <p:sp>
        <p:nvSpPr>
          <p:cNvPr id="39" name="CaixaDeTexto 38">
            <a:extLst>
              <a:ext uri="{FF2B5EF4-FFF2-40B4-BE49-F238E27FC236}">
                <a16:creationId xmlns:a16="http://schemas.microsoft.com/office/drawing/2014/main" id="{A982FE04-1436-BE71-B55A-2F3946640A4E}"/>
              </a:ext>
            </a:extLst>
          </p:cNvPr>
          <p:cNvSpPr txBox="1"/>
          <p:nvPr/>
        </p:nvSpPr>
        <p:spPr>
          <a:xfrm>
            <a:off x="6393221" y="4187275"/>
            <a:ext cx="5750824" cy="1200329"/>
          </a:xfrm>
          <a:prstGeom prst="rect">
            <a:avLst/>
          </a:prstGeom>
          <a:noFill/>
        </p:spPr>
        <p:txBody>
          <a:bodyPr wrap="square" rtlCol="0">
            <a:spAutoFit/>
          </a:bodyPr>
          <a:lstStyle/>
          <a:p>
            <a:pPr marL="285750" indent="-285750">
              <a:buFont typeface="Arial" panose="020B0604020202020204" pitchFamily="34" charset="0"/>
              <a:buChar char="•"/>
            </a:pPr>
            <a:r>
              <a:rPr lang="pt-BR" dirty="0">
                <a:solidFill>
                  <a:schemeClr val="bg1"/>
                </a:solidFill>
                <a:latin typeface="Calibri" panose="020F0502020204030204" pitchFamily="34" charset="0"/>
                <a:ea typeface="Calibri" panose="020F0502020204030204" pitchFamily="34" charset="0"/>
              </a:rPr>
              <a:t>Aumento linear para todos os servidores de </a:t>
            </a:r>
            <a:r>
              <a:rPr lang="pt-BR" b="1" dirty="0">
                <a:solidFill>
                  <a:schemeClr val="accent2"/>
                </a:solidFill>
                <a:latin typeface="Calibri" panose="020F0502020204030204" pitchFamily="34" charset="0"/>
                <a:ea typeface="Calibri" panose="020F0502020204030204" pitchFamily="34" charset="0"/>
              </a:rPr>
              <a:t>10,06%. </a:t>
            </a:r>
          </a:p>
          <a:p>
            <a:pPr marL="285750" indent="-285750">
              <a:buFont typeface="Arial" panose="020B0604020202020204" pitchFamily="34" charset="0"/>
              <a:buChar char="•"/>
            </a:pPr>
            <a:r>
              <a:rPr lang="pt-BR" dirty="0">
                <a:solidFill>
                  <a:schemeClr val="bg1"/>
                </a:solidFill>
                <a:latin typeface="Calibri" panose="020F0502020204030204" pitchFamily="34" charset="0"/>
                <a:ea typeface="Calibri" panose="020F0502020204030204" pitchFamily="34" charset="0"/>
              </a:rPr>
              <a:t>Pagamentos do piso salarial dos auxiliares educacionais. (o único do Brasil) </a:t>
            </a:r>
            <a:r>
              <a:rPr lang="pt-BR" sz="18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R$ 1.972,23.</a:t>
            </a:r>
            <a:endParaRPr lang="pt-BR" dirty="0">
              <a:solidFill>
                <a:schemeClr val="bg1"/>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pt-BR" dirty="0">
                <a:solidFill>
                  <a:schemeClr val="bg1"/>
                </a:solidFill>
                <a:latin typeface="Calibri" panose="020F0502020204030204" pitchFamily="34" charset="0"/>
                <a:ea typeface="Calibri" panose="020F0502020204030204" pitchFamily="34" charset="0"/>
              </a:rPr>
              <a:t>Realinhamento da tabela do quadro magistério.</a:t>
            </a:r>
          </a:p>
        </p:txBody>
      </p:sp>
      <p:sp>
        <p:nvSpPr>
          <p:cNvPr id="40" name="CaixaDeTexto 39">
            <a:extLst>
              <a:ext uri="{FF2B5EF4-FFF2-40B4-BE49-F238E27FC236}">
                <a16:creationId xmlns:a16="http://schemas.microsoft.com/office/drawing/2014/main" id="{3C75F876-0CB3-13FC-B7D6-0A48BD48CE3B}"/>
              </a:ext>
            </a:extLst>
          </p:cNvPr>
          <p:cNvSpPr txBox="1"/>
          <p:nvPr/>
        </p:nvSpPr>
        <p:spPr>
          <a:xfrm>
            <a:off x="6341750" y="5976717"/>
            <a:ext cx="5536991" cy="923330"/>
          </a:xfrm>
          <a:prstGeom prst="rect">
            <a:avLst/>
          </a:prstGeom>
          <a:noFill/>
        </p:spPr>
        <p:txBody>
          <a:bodyPr wrap="square" rtlCol="0">
            <a:spAutoFit/>
          </a:bodyPr>
          <a:lstStyle/>
          <a:p>
            <a:pPr marL="342900" indent="-342900">
              <a:buFont typeface="Arial" panose="020B0604020202020204" pitchFamily="34" charset="0"/>
              <a:buChar char="•"/>
            </a:pPr>
            <a:r>
              <a:rPr lang="pt-BR"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Macapá atingiu a marca de </a:t>
            </a:r>
            <a:r>
              <a:rPr lang="pt-BR"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5.1</a:t>
            </a:r>
          </a:p>
          <a:p>
            <a:pPr marL="342900" indent="-342900">
              <a:buFont typeface="Arial" panose="020B0604020202020204" pitchFamily="34" charset="0"/>
              <a:buChar char="•"/>
            </a:pPr>
            <a:r>
              <a:rPr lang="pt-BR" dirty="0">
                <a:solidFill>
                  <a:schemeClr val="bg1"/>
                </a:solidFill>
                <a:latin typeface="Calibri" panose="020F0502020204030204" pitchFamily="34" charset="0"/>
                <a:ea typeface="Calibri" panose="020F0502020204030204" pitchFamily="34" charset="0"/>
                <a:cs typeface="Times New Roman" panose="02020603050405020304" pitchFamily="18" charset="0"/>
              </a:rPr>
              <a:t>Ú</a:t>
            </a:r>
            <a:r>
              <a:rPr lang="pt-BR"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nica capital da Região Norte a crescer no indicador</a:t>
            </a:r>
          </a:p>
          <a:p>
            <a:pPr marL="342900" indent="-342900">
              <a:buFont typeface="Arial" panose="020B0604020202020204" pitchFamily="34" charset="0"/>
              <a:buChar char="•"/>
            </a:pPr>
            <a:endParaRPr lang="pt-BR" dirty="0">
              <a:solidFill>
                <a:schemeClr val="bg1"/>
              </a:solidFill>
            </a:endParaRPr>
          </a:p>
        </p:txBody>
      </p:sp>
      <p:sp>
        <p:nvSpPr>
          <p:cNvPr id="41" name="CaixaDeTexto 40">
            <a:extLst>
              <a:ext uri="{FF2B5EF4-FFF2-40B4-BE49-F238E27FC236}">
                <a16:creationId xmlns:a16="http://schemas.microsoft.com/office/drawing/2014/main" id="{F05C967E-3A37-19DE-4A83-FF340B5F8970}"/>
              </a:ext>
            </a:extLst>
          </p:cNvPr>
          <p:cNvSpPr txBox="1"/>
          <p:nvPr/>
        </p:nvSpPr>
        <p:spPr>
          <a:xfrm>
            <a:off x="6137435" y="5446270"/>
            <a:ext cx="2451798" cy="707886"/>
          </a:xfrm>
          <a:prstGeom prst="rect">
            <a:avLst/>
          </a:prstGeom>
          <a:noFill/>
        </p:spPr>
        <p:txBody>
          <a:bodyPr wrap="square" rtlCol="0">
            <a:spAutoFit/>
          </a:bodyPr>
          <a:lstStyle/>
          <a:p>
            <a:r>
              <a:rPr lang="pt-BR" sz="40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IDEB</a:t>
            </a:r>
            <a:endParaRPr lang="pt-BR" sz="4000" dirty="0">
              <a:solidFill>
                <a:schemeClr val="accent2"/>
              </a:solidFill>
            </a:endParaRPr>
          </a:p>
        </p:txBody>
      </p:sp>
    </p:spTree>
    <p:extLst>
      <p:ext uri="{BB962C8B-B14F-4D97-AF65-F5344CB8AC3E}">
        <p14:creationId xmlns:p14="http://schemas.microsoft.com/office/powerpoint/2010/main" val="3089154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a:extLst>
              <a:ext uri="{FF2B5EF4-FFF2-40B4-BE49-F238E27FC236}">
                <a16:creationId xmlns:a16="http://schemas.microsoft.com/office/drawing/2014/main" id="{B7CBD503-AB34-8522-0EF7-0A76C0832A7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r="26739"/>
          <a:stretch/>
        </p:blipFill>
        <p:spPr>
          <a:xfrm rot="5400000">
            <a:off x="2595324" y="-2721531"/>
            <a:ext cx="6967061" cy="12192000"/>
          </a:xfrm>
          <a:prstGeom prst="rect">
            <a:avLst/>
          </a:prstGeom>
        </p:spPr>
      </p:pic>
      <p:sp>
        <p:nvSpPr>
          <p:cNvPr id="18" name="CaixaDeTexto 17">
            <a:extLst>
              <a:ext uri="{FF2B5EF4-FFF2-40B4-BE49-F238E27FC236}">
                <a16:creationId xmlns:a16="http://schemas.microsoft.com/office/drawing/2014/main" id="{BC6D66A1-1D5A-E8F5-7A91-8855D4E6084E}"/>
              </a:ext>
            </a:extLst>
          </p:cNvPr>
          <p:cNvSpPr txBox="1"/>
          <p:nvPr/>
        </p:nvSpPr>
        <p:spPr>
          <a:xfrm>
            <a:off x="6245725" y="3971736"/>
            <a:ext cx="5316237" cy="1754326"/>
          </a:xfrm>
          <a:prstGeom prst="rect">
            <a:avLst/>
          </a:prstGeom>
          <a:noFill/>
        </p:spPr>
        <p:txBody>
          <a:bodyPr wrap="square" rtlCol="0">
            <a:spAutoFit/>
          </a:bodyPr>
          <a:lstStyle/>
          <a:p>
            <a:pPr marL="342900" indent="-342900">
              <a:buFont typeface="Arial" panose="020B0604020202020204" pitchFamily="34" charset="0"/>
              <a:buChar char="•"/>
            </a:pPr>
            <a:r>
              <a:rPr lang="pt-BR" b="0" i="0" dirty="0">
                <a:solidFill>
                  <a:schemeClr val="bg1"/>
                </a:solidFill>
                <a:effectLst/>
              </a:rPr>
              <a:t>Centro educacional e ambulatorial de </a:t>
            </a:r>
            <a:r>
              <a:rPr lang="pt-BR" dirty="0">
                <a:solidFill>
                  <a:schemeClr val="bg1"/>
                </a:solidFill>
              </a:rPr>
              <a:t>diagnóstico, </a:t>
            </a:r>
            <a:r>
              <a:rPr lang="pt-BR" b="0" i="0" dirty="0">
                <a:solidFill>
                  <a:schemeClr val="bg1"/>
                </a:solidFill>
                <a:effectLst/>
              </a:rPr>
              <a:t>intervenção terapêutica e atendimento para crianças com (TEA).</a:t>
            </a:r>
          </a:p>
          <a:p>
            <a:pPr marL="342900" indent="-342900">
              <a:buFont typeface="Arial" panose="020B0604020202020204" pitchFamily="34" charset="0"/>
              <a:buChar char="•"/>
            </a:pPr>
            <a:r>
              <a:rPr lang="pt-BR" dirty="0">
                <a:solidFill>
                  <a:schemeClr val="bg1">
                    <a:lumMod val="95000"/>
                  </a:schemeClr>
                </a:solidFill>
              </a:rPr>
              <a:t>Mais de </a:t>
            </a:r>
            <a:r>
              <a:rPr lang="pt-BR" b="1" dirty="0">
                <a:solidFill>
                  <a:schemeClr val="accent2"/>
                </a:solidFill>
              </a:rPr>
              <a:t>167 atendimentos</a:t>
            </a:r>
            <a:r>
              <a:rPr lang="pt-BR" dirty="0">
                <a:solidFill>
                  <a:schemeClr val="bg1">
                    <a:lumMod val="95000"/>
                  </a:schemeClr>
                </a:solidFill>
              </a:rPr>
              <a:t>/mês.</a:t>
            </a:r>
            <a:endParaRPr lang="pt-BR" b="0" i="0" dirty="0">
              <a:solidFill>
                <a:schemeClr val="bg1">
                  <a:lumMod val="95000"/>
                </a:schemeClr>
              </a:solidFill>
              <a:effectLst/>
            </a:endParaRPr>
          </a:p>
          <a:p>
            <a:pPr marL="342900" indent="-342900">
              <a:buFont typeface="Arial" panose="020B0604020202020204" pitchFamily="34" charset="0"/>
              <a:buChar char="•"/>
            </a:pPr>
            <a:endParaRPr lang="pt-BR" dirty="0">
              <a:solidFill>
                <a:schemeClr val="bg1"/>
              </a:solidFill>
            </a:endParaRPr>
          </a:p>
          <a:p>
            <a:pPr marL="342900" indent="-342900">
              <a:buFont typeface="Arial" panose="020B0604020202020204" pitchFamily="34" charset="0"/>
              <a:buChar char="•"/>
            </a:pPr>
            <a:endParaRPr lang="pt-BR" dirty="0">
              <a:solidFill>
                <a:schemeClr val="bg1"/>
              </a:solidFill>
            </a:endParaRPr>
          </a:p>
        </p:txBody>
      </p:sp>
      <p:sp>
        <p:nvSpPr>
          <p:cNvPr id="19" name="CaixaDeTexto 18">
            <a:extLst>
              <a:ext uri="{FF2B5EF4-FFF2-40B4-BE49-F238E27FC236}">
                <a16:creationId xmlns:a16="http://schemas.microsoft.com/office/drawing/2014/main" id="{A79E95A7-10C8-6A56-39AB-2A1416F26B7A}"/>
              </a:ext>
            </a:extLst>
          </p:cNvPr>
          <p:cNvSpPr txBox="1"/>
          <p:nvPr/>
        </p:nvSpPr>
        <p:spPr>
          <a:xfrm>
            <a:off x="5942603" y="3323101"/>
            <a:ext cx="5922483" cy="707886"/>
          </a:xfrm>
          <a:prstGeom prst="rect">
            <a:avLst/>
          </a:prstGeom>
          <a:noFill/>
        </p:spPr>
        <p:txBody>
          <a:bodyPr wrap="square" rtlCol="0">
            <a:spAutoFit/>
          </a:bodyPr>
          <a:lstStyle/>
          <a:p>
            <a:r>
              <a:rPr lang="pt-BR" sz="4000" b="1" dirty="0">
                <a:solidFill>
                  <a:schemeClr val="accent2"/>
                </a:solidFill>
                <a:latin typeface="Calibri" panose="020F0502020204030204" pitchFamily="34" charset="0"/>
                <a:cs typeface="Times New Roman" panose="02020603050405020304" pitchFamily="18" charset="0"/>
              </a:rPr>
              <a:t>Clínica Escola </a:t>
            </a:r>
            <a:r>
              <a:rPr lang="pt-BR" sz="4000" b="1" dirty="0">
                <a:solidFill>
                  <a:srgbClr val="0070C0"/>
                </a:solidFill>
                <a:latin typeface="Calibri" panose="020F0502020204030204" pitchFamily="34" charset="0"/>
                <a:cs typeface="Times New Roman" panose="02020603050405020304" pitchFamily="18" charset="0"/>
              </a:rPr>
              <a:t>Coração Azul</a:t>
            </a:r>
            <a:endParaRPr lang="pt-BR" sz="4000" dirty="0">
              <a:solidFill>
                <a:srgbClr val="0070C0"/>
              </a:solidFill>
            </a:endParaRPr>
          </a:p>
        </p:txBody>
      </p:sp>
      <p:pic>
        <p:nvPicPr>
          <p:cNvPr id="5" name="Imagem 4">
            <a:extLst>
              <a:ext uri="{FF2B5EF4-FFF2-40B4-BE49-F238E27FC236}">
                <a16:creationId xmlns:a16="http://schemas.microsoft.com/office/drawing/2014/main" id="{C91771E0-591A-418C-7CA5-2BAC98FA6A31}"/>
              </a:ext>
            </a:extLst>
          </p:cNvPr>
          <p:cNvPicPr>
            <a:picLocks noChangeAspect="1"/>
          </p:cNvPicPr>
          <p:nvPr/>
        </p:nvPicPr>
        <p:blipFill rotWithShape="1">
          <a:blip r:embed="rId4">
            <a:extLst>
              <a:ext uri="{28A0092B-C50C-407E-A947-70E740481C1C}">
                <a14:useLocalDpi xmlns:a14="http://schemas.microsoft.com/office/drawing/2010/main" val="0"/>
              </a:ext>
            </a:extLst>
          </a:blip>
          <a:srcRect t="124" r="45836" b="-124"/>
          <a:stretch/>
        </p:blipFill>
        <p:spPr>
          <a:xfrm>
            <a:off x="94368" y="-49183"/>
            <a:ext cx="5538467" cy="6810164"/>
          </a:xfrm>
          <a:prstGeom prst="rect">
            <a:avLst/>
          </a:prstGeom>
        </p:spPr>
      </p:pic>
      <p:pic>
        <p:nvPicPr>
          <p:cNvPr id="13" name="Imagem 12">
            <a:extLst>
              <a:ext uri="{FF2B5EF4-FFF2-40B4-BE49-F238E27FC236}">
                <a16:creationId xmlns:a16="http://schemas.microsoft.com/office/drawing/2014/main" id="{AB6A3D1B-9FC7-6A99-E0CD-610CB3260BC5}"/>
              </a:ext>
            </a:extLst>
          </p:cNvPr>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315418" y="578886"/>
            <a:ext cx="1813914" cy="2564689"/>
          </a:xfrm>
          <a:prstGeom prst="rect">
            <a:avLst/>
          </a:prstGeom>
        </p:spPr>
      </p:pic>
      <p:sp>
        <p:nvSpPr>
          <p:cNvPr id="11" name="CaixaDeTexto 10">
            <a:extLst>
              <a:ext uri="{FF2B5EF4-FFF2-40B4-BE49-F238E27FC236}">
                <a16:creationId xmlns:a16="http://schemas.microsoft.com/office/drawing/2014/main" id="{294DD104-DF6A-8401-B614-8A5EB207F45E}"/>
              </a:ext>
            </a:extLst>
          </p:cNvPr>
          <p:cNvSpPr txBox="1"/>
          <p:nvPr/>
        </p:nvSpPr>
        <p:spPr>
          <a:xfrm>
            <a:off x="6064395" y="1274083"/>
            <a:ext cx="3476730" cy="707886"/>
          </a:xfrm>
          <a:prstGeom prst="rect">
            <a:avLst/>
          </a:prstGeom>
          <a:noFill/>
        </p:spPr>
        <p:txBody>
          <a:bodyPr wrap="square" rtlCol="0">
            <a:spAutoFit/>
          </a:bodyPr>
          <a:lstStyle/>
          <a:p>
            <a:r>
              <a:rPr lang="pt-BR" sz="4000" b="1" dirty="0">
                <a:solidFill>
                  <a:schemeClr val="accent2"/>
                </a:solidFill>
                <a:latin typeface="Calibri" panose="020F0502020204030204" pitchFamily="34" charset="0"/>
                <a:cs typeface="Times New Roman" panose="02020603050405020304" pitchFamily="18" charset="0"/>
              </a:rPr>
              <a:t>Alimentação</a:t>
            </a:r>
            <a:endParaRPr lang="pt-BR" dirty="0">
              <a:solidFill>
                <a:schemeClr val="accent2"/>
              </a:solidFill>
            </a:endParaRPr>
          </a:p>
        </p:txBody>
      </p:sp>
      <p:sp>
        <p:nvSpPr>
          <p:cNvPr id="12" name="CaixaDeTexto 11">
            <a:extLst>
              <a:ext uri="{FF2B5EF4-FFF2-40B4-BE49-F238E27FC236}">
                <a16:creationId xmlns:a16="http://schemas.microsoft.com/office/drawing/2014/main" id="{173B5D7A-8EAA-5C7A-4D7B-A375F9701BD0}"/>
              </a:ext>
            </a:extLst>
          </p:cNvPr>
          <p:cNvSpPr txBox="1"/>
          <p:nvPr/>
        </p:nvSpPr>
        <p:spPr>
          <a:xfrm>
            <a:off x="6285876" y="1951336"/>
            <a:ext cx="5276086" cy="1477328"/>
          </a:xfrm>
          <a:prstGeom prst="rect">
            <a:avLst/>
          </a:prstGeom>
          <a:noFill/>
        </p:spPr>
        <p:txBody>
          <a:bodyPr wrap="square" rtlCol="0">
            <a:spAutoFit/>
          </a:bodyPr>
          <a:lstStyle/>
          <a:p>
            <a:pPr marL="285750" indent="-285750">
              <a:buFont typeface="Arial" panose="020B0604020202020204" pitchFamily="34" charset="0"/>
              <a:buChar char="•"/>
            </a:pPr>
            <a:r>
              <a:rPr lang="pt-BR" dirty="0">
                <a:solidFill>
                  <a:schemeClr val="bg1"/>
                </a:solidFill>
                <a:latin typeface="Calibri" panose="020F0502020204030204" pitchFamily="34" charset="0"/>
                <a:ea typeface="Calibri" panose="020F0502020204030204" pitchFamily="34" charset="0"/>
              </a:rPr>
              <a:t>Comida no prato de </a:t>
            </a:r>
            <a:r>
              <a:rPr lang="pt-BR" b="1" dirty="0">
                <a:solidFill>
                  <a:schemeClr val="accent2"/>
                </a:solidFill>
                <a:latin typeface="Calibri" panose="020F0502020204030204" pitchFamily="34" charset="0"/>
                <a:ea typeface="Calibri" panose="020F0502020204030204" pitchFamily="34" charset="0"/>
              </a:rPr>
              <a:t>34 mil alunos</a:t>
            </a:r>
            <a:r>
              <a:rPr lang="pt-BR" dirty="0">
                <a:solidFill>
                  <a:schemeClr val="bg1"/>
                </a:solidFill>
                <a:latin typeface="Calibri" panose="020F0502020204030204" pitchFamily="34" charset="0"/>
                <a:ea typeface="Calibri" panose="020F0502020204030204" pitchFamily="34" charset="0"/>
              </a:rPr>
              <a:t>, garantia da segurança alimentar.</a:t>
            </a:r>
          </a:p>
          <a:p>
            <a:pPr marL="285750" indent="-285750">
              <a:buFont typeface="Arial" panose="020B0604020202020204" pitchFamily="34" charset="0"/>
              <a:buChar char="•"/>
            </a:pPr>
            <a:r>
              <a:rPr lang="pt-BR" sz="1800" dirty="0">
                <a:solidFill>
                  <a:schemeClr val="bg1"/>
                </a:solidFill>
                <a:effectLst/>
                <a:latin typeface="Calibri" panose="020F0502020204030204" pitchFamily="34" charset="0"/>
                <a:ea typeface="Calibri" panose="020F0502020204030204" pitchFamily="34" charset="0"/>
              </a:rPr>
              <a:t>Plano de Alimentação Inclusiva para alunos com </a:t>
            </a:r>
            <a:r>
              <a:rPr lang="pt-BR" sz="1800" b="1" dirty="0">
                <a:solidFill>
                  <a:schemeClr val="accent2"/>
                </a:solidFill>
                <a:effectLst/>
                <a:latin typeface="Calibri" panose="020F0502020204030204" pitchFamily="34" charset="0"/>
                <a:ea typeface="Calibri" panose="020F0502020204030204" pitchFamily="34" charset="0"/>
              </a:rPr>
              <a:t>seletividade alimentar. </a:t>
            </a:r>
          </a:p>
          <a:p>
            <a:endParaRPr lang="pt-BR" sz="1800" dirty="0">
              <a:solidFill>
                <a:schemeClr val="bg1"/>
              </a:solidFill>
              <a:effectLst/>
              <a:latin typeface="Calibri" panose="020F0502020204030204" pitchFamily="34" charset="0"/>
              <a:ea typeface="Calibri" panose="020F0502020204030204" pitchFamily="34" charset="0"/>
            </a:endParaRPr>
          </a:p>
        </p:txBody>
      </p:sp>
      <p:sp>
        <p:nvSpPr>
          <p:cNvPr id="15" name="CaixaDeTexto 14">
            <a:extLst>
              <a:ext uri="{FF2B5EF4-FFF2-40B4-BE49-F238E27FC236}">
                <a16:creationId xmlns:a16="http://schemas.microsoft.com/office/drawing/2014/main" id="{BDA3A650-F471-A60A-3C90-34EA1CCE146B}"/>
              </a:ext>
            </a:extLst>
          </p:cNvPr>
          <p:cNvSpPr txBox="1"/>
          <p:nvPr/>
        </p:nvSpPr>
        <p:spPr>
          <a:xfrm>
            <a:off x="8348710" y="6408206"/>
            <a:ext cx="1738225" cy="307777"/>
          </a:xfrm>
          <a:prstGeom prst="rect">
            <a:avLst/>
          </a:prstGeom>
          <a:noFill/>
        </p:spPr>
        <p:txBody>
          <a:bodyPr wrap="square" rtlCol="0">
            <a:spAutoFit/>
          </a:bodyPr>
          <a:lstStyle/>
          <a:p>
            <a:r>
              <a:rPr lang="pt-BR" sz="1400" b="1" dirty="0">
                <a:solidFill>
                  <a:schemeClr val="bg1"/>
                </a:solidFill>
                <a:latin typeface="+mj-lt"/>
              </a:rPr>
              <a:t>EDUCAÇÃO - SEMED</a:t>
            </a:r>
            <a:endParaRPr lang="pt-BR" sz="1400" b="1" dirty="0">
              <a:solidFill>
                <a:schemeClr val="accent2"/>
              </a:solidFill>
              <a:latin typeface="+mj-lt"/>
            </a:endParaRPr>
          </a:p>
        </p:txBody>
      </p:sp>
      <p:pic>
        <p:nvPicPr>
          <p:cNvPr id="22" name="Imagem 21">
            <a:extLst>
              <a:ext uri="{FF2B5EF4-FFF2-40B4-BE49-F238E27FC236}">
                <a16:creationId xmlns:a16="http://schemas.microsoft.com/office/drawing/2014/main" id="{72A7A2F0-24CC-08DD-B64C-CE0AC20126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7125" y="5529363"/>
            <a:ext cx="1738226" cy="1169767"/>
          </a:xfrm>
          <a:prstGeom prst="rect">
            <a:avLst/>
          </a:prstGeom>
        </p:spPr>
      </p:pic>
      <p:sp>
        <p:nvSpPr>
          <p:cNvPr id="28" name="CaixaDeTexto 27">
            <a:extLst>
              <a:ext uri="{FF2B5EF4-FFF2-40B4-BE49-F238E27FC236}">
                <a16:creationId xmlns:a16="http://schemas.microsoft.com/office/drawing/2014/main" id="{E59833E1-400A-0529-F502-7ECD331AD462}"/>
              </a:ext>
            </a:extLst>
          </p:cNvPr>
          <p:cNvSpPr txBox="1"/>
          <p:nvPr/>
        </p:nvSpPr>
        <p:spPr>
          <a:xfrm>
            <a:off x="7814985" y="6225999"/>
            <a:ext cx="2271950" cy="307777"/>
          </a:xfrm>
          <a:prstGeom prst="rect">
            <a:avLst/>
          </a:prstGeom>
          <a:noFill/>
        </p:spPr>
        <p:txBody>
          <a:bodyPr wrap="square" rtlCol="0">
            <a:spAutoFit/>
          </a:bodyPr>
          <a:lstStyle/>
          <a:p>
            <a:r>
              <a:rPr lang="pt-BR" sz="1400" dirty="0">
                <a:solidFill>
                  <a:schemeClr val="bg1"/>
                </a:solidFill>
                <a:latin typeface="+mj-lt"/>
              </a:rPr>
              <a:t>SECRETARIA MUNICIPAL DE </a:t>
            </a:r>
          </a:p>
        </p:txBody>
      </p:sp>
    </p:spTree>
    <p:extLst>
      <p:ext uri="{BB962C8B-B14F-4D97-AF65-F5344CB8AC3E}">
        <p14:creationId xmlns:p14="http://schemas.microsoft.com/office/powerpoint/2010/main" val="1587142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B875655-2DA9-D2B8-4EA4-D9E18CBA1FB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r="26739"/>
          <a:stretch/>
        </p:blipFill>
        <p:spPr>
          <a:xfrm rot="5400000">
            <a:off x="2595324" y="-2721531"/>
            <a:ext cx="6967061" cy="12192000"/>
          </a:xfrm>
          <a:prstGeom prst="rect">
            <a:avLst/>
          </a:prstGeom>
        </p:spPr>
      </p:pic>
      <p:pic>
        <p:nvPicPr>
          <p:cNvPr id="6152" name="Picture 8" descr="Em menos de três meses, gestão do Dr. Furlan conclui e entrega a Via Expressa Comandante Anníbal Barcellos, na zona norte de Macapá">
            <a:extLst>
              <a:ext uri="{FF2B5EF4-FFF2-40B4-BE49-F238E27FC236}">
                <a16:creationId xmlns:a16="http://schemas.microsoft.com/office/drawing/2014/main" id="{C4A94296-6BB1-2AB6-0543-853343212B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728" b="24926"/>
          <a:stretch/>
        </p:blipFill>
        <p:spPr bwMode="auto">
          <a:xfrm>
            <a:off x="227140" y="3638548"/>
            <a:ext cx="5128631" cy="298617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699931AE-E277-DF43-A791-FBA47F002F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9728"/>
          <a:stretch/>
        </p:blipFill>
        <p:spPr bwMode="auto">
          <a:xfrm>
            <a:off x="227140" y="233273"/>
            <a:ext cx="5128631" cy="319572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10EE4C75-1F60-05EE-4F6E-B14EF175B9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8027" y="233273"/>
            <a:ext cx="2305319" cy="3109563"/>
          </a:xfrm>
          <a:prstGeom prst="rect">
            <a:avLst/>
          </a:prstGeom>
        </p:spPr>
      </p:pic>
      <p:sp>
        <p:nvSpPr>
          <p:cNvPr id="8" name="CaixaDeTexto 7">
            <a:extLst>
              <a:ext uri="{FF2B5EF4-FFF2-40B4-BE49-F238E27FC236}">
                <a16:creationId xmlns:a16="http://schemas.microsoft.com/office/drawing/2014/main" id="{9AA821F7-6B01-2109-9906-5E5EF4E180A0}"/>
              </a:ext>
            </a:extLst>
          </p:cNvPr>
          <p:cNvSpPr txBox="1"/>
          <p:nvPr/>
        </p:nvSpPr>
        <p:spPr>
          <a:xfrm>
            <a:off x="5892735" y="3638048"/>
            <a:ext cx="5832246" cy="2862322"/>
          </a:xfrm>
          <a:prstGeom prst="rect">
            <a:avLst/>
          </a:prstGeom>
          <a:noFill/>
        </p:spPr>
        <p:txBody>
          <a:bodyPr wrap="square" rtlCol="0">
            <a:spAutoFit/>
          </a:bodyPr>
          <a:lstStyle/>
          <a:p>
            <a:pPr algn="just"/>
            <a:r>
              <a:rPr lang="pt-BR" i="1" dirty="0">
                <a:solidFill>
                  <a:schemeClr val="bg1"/>
                </a:solidFill>
              </a:rPr>
              <a:t>E</a:t>
            </a:r>
            <a:r>
              <a:rPr lang="pt-BR" b="0" i="1" dirty="0">
                <a:solidFill>
                  <a:schemeClr val="bg1"/>
                </a:solidFill>
                <a:effectLst/>
              </a:rPr>
              <a:t>strada de </a:t>
            </a:r>
            <a:r>
              <a:rPr lang="pt-BR" b="1" i="1" dirty="0">
                <a:solidFill>
                  <a:schemeClr val="bg1"/>
                </a:solidFill>
                <a:effectLst/>
              </a:rPr>
              <a:t>2,6 Km interliga a zona norte ao centro </a:t>
            </a:r>
            <a:r>
              <a:rPr lang="pt-BR" b="0" i="1" dirty="0">
                <a:solidFill>
                  <a:schemeClr val="bg1"/>
                </a:solidFill>
                <a:effectLst/>
              </a:rPr>
              <a:t>da capital, beneficiando cerca de 120 mil pessoas distribuídas em mais de 20 bairros. </a:t>
            </a:r>
          </a:p>
          <a:p>
            <a:pPr algn="just"/>
            <a:endParaRPr lang="pt-BR" sz="1800" i="1" dirty="0">
              <a:solidFill>
                <a:schemeClr val="bg1"/>
              </a:solidFill>
              <a:ea typeface="Calibri" panose="020F0502020204030204" pitchFamily="34" charset="0"/>
              <a:cs typeface="Times New Roman" panose="02020603050405020304" pitchFamily="18" charset="0"/>
            </a:endParaRPr>
          </a:p>
          <a:p>
            <a:pPr algn="just"/>
            <a:r>
              <a:rPr lang="pt-BR" sz="1800" i="1" dirty="0">
                <a:solidFill>
                  <a:schemeClr val="bg1"/>
                </a:solidFill>
                <a:effectLst/>
                <a:ea typeface="Calibri" panose="020F0502020204030204" pitchFamily="34" charset="0"/>
                <a:cs typeface="Times New Roman" panose="02020603050405020304" pitchFamily="18" charset="0"/>
              </a:rPr>
              <a:t>Investimento de R$ 16 milhões, recursos do Tesouro Municipal. O novo acesso dará fluidez ao trânsito pela rua Guanabara, principal via de ligação para a zona norte. A obra conta ainda com os serviços de sinalização vertical e horizontal, ciclofaixa, arborização, calçada e iluminação pública 100% em LED.</a:t>
            </a:r>
            <a:endParaRPr lang="pt-BR" i="1" dirty="0">
              <a:solidFill>
                <a:schemeClr val="bg1"/>
              </a:solidFill>
            </a:endParaRPr>
          </a:p>
        </p:txBody>
      </p:sp>
      <p:sp>
        <p:nvSpPr>
          <p:cNvPr id="9" name="CaixaDeTexto 8">
            <a:extLst>
              <a:ext uri="{FF2B5EF4-FFF2-40B4-BE49-F238E27FC236}">
                <a16:creationId xmlns:a16="http://schemas.microsoft.com/office/drawing/2014/main" id="{C359FEFD-057D-B69C-7486-BECBA2AE5A83}"/>
              </a:ext>
            </a:extLst>
          </p:cNvPr>
          <p:cNvSpPr txBox="1"/>
          <p:nvPr/>
        </p:nvSpPr>
        <p:spPr>
          <a:xfrm>
            <a:off x="5742167" y="1943627"/>
            <a:ext cx="2941543" cy="646331"/>
          </a:xfrm>
          <a:prstGeom prst="rect">
            <a:avLst/>
          </a:prstGeom>
          <a:noFill/>
        </p:spPr>
        <p:txBody>
          <a:bodyPr wrap="square" rtlCol="0">
            <a:spAutoFit/>
          </a:bodyPr>
          <a:lstStyle/>
          <a:p>
            <a:r>
              <a:rPr lang="pt-BR" sz="3600" b="1" i="0" dirty="0">
                <a:solidFill>
                  <a:srgbClr val="FFC000"/>
                </a:solidFill>
                <a:effectLst/>
              </a:rPr>
              <a:t>Via Expressa</a:t>
            </a:r>
            <a:endParaRPr lang="pt-BR" sz="3600" b="1" dirty="0">
              <a:solidFill>
                <a:srgbClr val="FFC000"/>
              </a:solidFill>
            </a:endParaRPr>
          </a:p>
        </p:txBody>
      </p:sp>
      <p:sp>
        <p:nvSpPr>
          <p:cNvPr id="11" name="CaixaDeTexto 10">
            <a:extLst>
              <a:ext uri="{FF2B5EF4-FFF2-40B4-BE49-F238E27FC236}">
                <a16:creationId xmlns:a16="http://schemas.microsoft.com/office/drawing/2014/main" id="{28516BB1-EA6D-9062-A4C4-F5F3476E4E8E}"/>
              </a:ext>
            </a:extLst>
          </p:cNvPr>
          <p:cNvSpPr txBox="1"/>
          <p:nvPr/>
        </p:nvSpPr>
        <p:spPr>
          <a:xfrm>
            <a:off x="5742166" y="2370189"/>
            <a:ext cx="3229005" cy="646331"/>
          </a:xfrm>
          <a:prstGeom prst="rect">
            <a:avLst/>
          </a:prstGeom>
          <a:noFill/>
        </p:spPr>
        <p:txBody>
          <a:bodyPr wrap="square">
            <a:spAutoFit/>
          </a:bodyPr>
          <a:lstStyle/>
          <a:p>
            <a:r>
              <a:rPr lang="pt-BR" sz="3600" b="1" i="0" dirty="0">
                <a:solidFill>
                  <a:srgbClr val="FFC000"/>
                </a:solidFill>
                <a:effectLst/>
              </a:rPr>
              <a:t>Comandante</a:t>
            </a:r>
            <a:endParaRPr lang="pt-BR" sz="3600" dirty="0">
              <a:solidFill>
                <a:srgbClr val="FFC000"/>
              </a:solidFill>
            </a:endParaRPr>
          </a:p>
        </p:txBody>
      </p:sp>
      <p:sp>
        <p:nvSpPr>
          <p:cNvPr id="12" name="CaixaDeTexto 11">
            <a:extLst>
              <a:ext uri="{FF2B5EF4-FFF2-40B4-BE49-F238E27FC236}">
                <a16:creationId xmlns:a16="http://schemas.microsoft.com/office/drawing/2014/main" id="{0B24BF9F-E16D-5E02-AADB-B47030CFEB43}"/>
              </a:ext>
            </a:extLst>
          </p:cNvPr>
          <p:cNvSpPr txBox="1"/>
          <p:nvPr/>
        </p:nvSpPr>
        <p:spPr>
          <a:xfrm>
            <a:off x="1585786" y="6233716"/>
            <a:ext cx="1738225" cy="307777"/>
          </a:xfrm>
          <a:prstGeom prst="rect">
            <a:avLst/>
          </a:prstGeom>
          <a:noFill/>
        </p:spPr>
        <p:txBody>
          <a:bodyPr wrap="square" rtlCol="0">
            <a:spAutoFit/>
          </a:bodyPr>
          <a:lstStyle/>
          <a:p>
            <a:r>
              <a:rPr lang="pt-BR" sz="1400" b="1" dirty="0">
                <a:solidFill>
                  <a:schemeClr val="bg1"/>
                </a:solidFill>
                <a:latin typeface="+mj-lt"/>
              </a:rPr>
              <a:t>OBRAS - SEMOB</a:t>
            </a:r>
            <a:endParaRPr lang="pt-BR" sz="1400" b="1" dirty="0">
              <a:solidFill>
                <a:schemeClr val="accent2"/>
              </a:solidFill>
              <a:latin typeface="+mj-lt"/>
            </a:endParaRPr>
          </a:p>
        </p:txBody>
      </p:sp>
      <p:pic>
        <p:nvPicPr>
          <p:cNvPr id="13" name="Imagem 12">
            <a:extLst>
              <a:ext uri="{FF2B5EF4-FFF2-40B4-BE49-F238E27FC236}">
                <a16:creationId xmlns:a16="http://schemas.microsoft.com/office/drawing/2014/main" id="{F9B97B5B-F003-CA3D-87F1-AAD6E96F5D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4201" y="5354873"/>
            <a:ext cx="1738226" cy="1169767"/>
          </a:xfrm>
          <a:prstGeom prst="rect">
            <a:avLst/>
          </a:prstGeom>
        </p:spPr>
      </p:pic>
      <p:sp>
        <p:nvSpPr>
          <p:cNvPr id="14" name="CaixaDeTexto 13">
            <a:extLst>
              <a:ext uri="{FF2B5EF4-FFF2-40B4-BE49-F238E27FC236}">
                <a16:creationId xmlns:a16="http://schemas.microsoft.com/office/drawing/2014/main" id="{D2494C67-FB53-C1EF-57BE-9349EBC2B92C}"/>
              </a:ext>
            </a:extLst>
          </p:cNvPr>
          <p:cNvSpPr txBox="1"/>
          <p:nvPr/>
        </p:nvSpPr>
        <p:spPr>
          <a:xfrm>
            <a:off x="1052061" y="6051509"/>
            <a:ext cx="2271950" cy="307777"/>
          </a:xfrm>
          <a:prstGeom prst="rect">
            <a:avLst/>
          </a:prstGeom>
          <a:noFill/>
        </p:spPr>
        <p:txBody>
          <a:bodyPr wrap="square" rtlCol="0">
            <a:spAutoFit/>
          </a:bodyPr>
          <a:lstStyle/>
          <a:p>
            <a:r>
              <a:rPr lang="pt-BR" sz="1400" dirty="0">
                <a:solidFill>
                  <a:schemeClr val="bg1"/>
                </a:solidFill>
                <a:latin typeface="+mj-lt"/>
              </a:rPr>
              <a:t>SECRETARIA MUNICIPAL DE </a:t>
            </a:r>
          </a:p>
        </p:txBody>
      </p:sp>
      <p:sp>
        <p:nvSpPr>
          <p:cNvPr id="16" name="CaixaDeTexto 15">
            <a:extLst>
              <a:ext uri="{FF2B5EF4-FFF2-40B4-BE49-F238E27FC236}">
                <a16:creationId xmlns:a16="http://schemas.microsoft.com/office/drawing/2014/main" id="{2849C259-6958-4957-5218-1B2334EDD5BC}"/>
              </a:ext>
            </a:extLst>
          </p:cNvPr>
          <p:cNvSpPr txBox="1"/>
          <p:nvPr/>
        </p:nvSpPr>
        <p:spPr>
          <a:xfrm>
            <a:off x="5742166" y="2796751"/>
            <a:ext cx="3845861" cy="646331"/>
          </a:xfrm>
          <a:prstGeom prst="rect">
            <a:avLst/>
          </a:prstGeom>
          <a:noFill/>
        </p:spPr>
        <p:txBody>
          <a:bodyPr wrap="square">
            <a:spAutoFit/>
          </a:bodyPr>
          <a:lstStyle/>
          <a:p>
            <a:r>
              <a:rPr lang="pt-BR" sz="3600" b="1" i="0" dirty="0" err="1">
                <a:solidFill>
                  <a:srgbClr val="FFC000"/>
                </a:solidFill>
                <a:effectLst/>
              </a:rPr>
              <a:t>Anníbal</a:t>
            </a:r>
            <a:r>
              <a:rPr lang="pt-BR" sz="3600" b="1" i="0" dirty="0">
                <a:solidFill>
                  <a:srgbClr val="FFC000"/>
                </a:solidFill>
                <a:effectLst/>
              </a:rPr>
              <a:t> Barcellos</a:t>
            </a:r>
            <a:endParaRPr lang="pt-BR" sz="3600" dirty="0"/>
          </a:p>
        </p:txBody>
      </p:sp>
      <p:sp>
        <p:nvSpPr>
          <p:cNvPr id="17" name="Elipse 16">
            <a:extLst>
              <a:ext uri="{FF2B5EF4-FFF2-40B4-BE49-F238E27FC236}">
                <a16:creationId xmlns:a16="http://schemas.microsoft.com/office/drawing/2014/main" id="{617FDE4E-FDDD-37B2-1C0C-297BBCC3BB1F}"/>
              </a:ext>
            </a:extLst>
          </p:cNvPr>
          <p:cNvSpPr/>
          <p:nvPr/>
        </p:nvSpPr>
        <p:spPr>
          <a:xfrm>
            <a:off x="2962252" y="-2229176"/>
            <a:ext cx="6625775" cy="3815174"/>
          </a:xfrm>
          <a:prstGeom prst="ellipse">
            <a:avLst/>
          </a:prstGeom>
          <a:solidFill>
            <a:srgbClr val="F7AA28">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58832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B875655-2DA9-D2B8-4EA4-D9E18CBA1FB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r="26739"/>
          <a:stretch/>
        </p:blipFill>
        <p:spPr>
          <a:xfrm rot="5400000">
            <a:off x="2595324" y="-2721531"/>
            <a:ext cx="6967061" cy="12192000"/>
          </a:xfrm>
          <a:prstGeom prst="rect">
            <a:avLst/>
          </a:prstGeom>
        </p:spPr>
      </p:pic>
      <p:pic>
        <p:nvPicPr>
          <p:cNvPr id="7" name="Imagem 6">
            <a:extLst>
              <a:ext uri="{FF2B5EF4-FFF2-40B4-BE49-F238E27FC236}">
                <a16:creationId xmlns:a16="http://schemas.microsoft.com/office/drawing/2014/main" id="{10EE4C75-1F60-05EE-4F6E-B14EF175B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603" y="1436742"/>
            <a:ext cx="2840844" cy="3831913"/>
          </a:xfrm>
          <a:prstGeom prst="rect">
            <a:avLst/>
          </a:prstGeom>
        </p:spPr>
      </p:pic>
      <p:sp>
        <p:nvSpPr>
          <p:cNvPr id="11" name="CaixaDeTexto 10">
            <a:extLst>
              <a:ext uri="{FF2B5EF4-FFF2-40B4-BE49-F238E27FC236}">
                <a16:creationId xmlns:a16="http://schemas.microsoft.com/office/drawing/2014/main" id="{28516BB1-EA6D-9062-A4C4-F5F3476E4E8E}"/>
              </a:ext>
            </a:extLst>
          </p:cNvPr>
          <p:cNvSpPr txBox="1"/>
          <p:nvPr/>
        </p:nvSpPr>
        <p:spPr>
          <a:xfrm>
            <a:off x="5635714" y="1759774"/>
            <a:ext cx="5477165" cy="2246769"/>
          </a:xfrm>
          <a:prstGeom prst="rect">
            <a:avLst/>
          </a:prstGeom>
          <a:noFill/>
        </p:spPr>
        <p:txBody>
          <a:bodyPr wrap="square">
            <a:spAutoFit/>
          </a:bodyPr>
          <a:lstStyle/>
          <a:p>
            <a:r>
              <a:rPr lang="pt-BR" sz="2800" b="1" i="0" dirty="0">
                <a:solidFill>
                  <a:schemeClr val="bg1"/>
                </a:solidFill>
                <a:effectLst/>
              </a:rPr>
              <a:t>Rua Julião Ramos</a:t>
            </a:r>
          </a:p>
          <a:p>
            <a:r>
              <a:rPr lang="pt-BR" sz="2800" b="1" dirty="0">
                <a:solidFill>
                  <a:schemeClr val="bg1"/>
                </a:solidFill>
              </a:rPr>
              <a:t>Rua Canal do Jandiá </a:t>
            </a:r>
          </a:p>
          <a:p>
            <a:r>
              <a:rPr lang="pt-BR" sz="2800" b="1" i="0" dirty="0">
                <a:solidFill>
                  <a:schemeClr val="bg1"/>
                </a:solidFill>
                <a:effectLst/>
              </a:rPr>
              <a:t>Rua Bueiro</a:t>
            </a:r>
          </a:p>
          <a:p>
            <a:r>
              <a:rPr lang="pt-BR" sz="2800" b="1" dirty="0">
                <a:solidFill>
                  <a:schemeClr val="bg1"/>
                </a:solidFill>
              </a:rPr>
              <a:t>Travessia Canal </a:t>
            </a:r>
            <a:endParaRPr lang="pt-BR" sz="2800" b="1" i="0" dirty="0">
              <a:solidFill>
                <a:schemeClr val="bg1"/>
              </a:solidFill>
              <a:effectLst/>
            </a:endParaRPr>
          </a:p>
          <a:p>
            <a:endParaRPr lang="pt-BR" sz="2800" dirty="0">
              <a:solidFill>
                <a:schemeClr val="bg1"/>
              </a:solidFill>
            </a:endParaRPr>
          </a:p>
        </p:txBody>
      </p:sp>
      <p:sp>
        <p:nvSpPr>
          <p:cNvPr id="12" name="CaixaDeTexto 11">
            <a:extLst>
              <a:ext uri="{FF2B5EF4-FFF2-40B4-BE49-F238E27FC236}">
                <a16:creationId xmlns:a16="http://schemas.microsoft.com/office/drawing/2014/main" id="{0B24BF9F-E16D-5E02-AADB-B47030CFEB43}"/>
              </a:ext>
            </a:extLst>
          </p:cNvPr>
          <p:cNvSpPr txBox="1"/>
          <p:nvPr/>
        </p:nvSpPr>
        <p:spPr>
          <a:xfrm>
            <a:off x="1585786" y="6233716"/>
            <a:ext cx="1738225" cy="307777"/>
          </a:xfrm>
          <a:prstGeom prst="rect">
            <a:avLst/>
          </a:prstGeom>
          <a:noFill/>
        </p:spPr>
        <p:txBody>
          <a:bodyPr wrap="square" rtlCol="0">
            <a:spAutoFit/>
          </a:bodyPr>
          <a:lstStyle/>
          <a:p>
            <a:r>
              <a:rPr lang="pt-BR" sz="1400" b="1" dirty="0">
                <a:solidFill>
                  <a:schemeClr val="bg1"/>
                </a:solidFill>
                <a:latin typeface="+mj-lt"/>
              </a:rPr>
              <a:t>OBRAS - SEMOB</a:t>
            </a:r>
            <a:endParaRPr lang="pt-BR" sz="1400" b="1" dirty="0">
              <a:solidFill>
                <a:schemeClr val="accent2"/>
              </a:solidFill>
              <a:latin typeface="+mj-lt"/>
            </a:endParaRPr>
          </a:p>
        </p:txBody>
      </p:sp>
      <p:pic>
        <p:nvPicPr>
          <p:cNvPr id="13" name="Imagem 12">
            <a:extLst>
              <a:ext uri="{FF2B5EF4-FFF2-40B4-BE49-F238E27FC236}">
                <a16:creationId xmlns:a16="http://schemas.microsoft.com/office/drawing/2014/main" id="{F9B97B5B-F003-CA3D-87F1-AAD6E96F5D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980" y="5588012"/>
            <a:ext cx="1416834" cy="953481"/>
          </a:xfrm>
          <a:prstGeom prst="rect">
            <a:avLst/>
          </a:prstGeom>
        </p:spPr>
      </p:pic>
      <p:sp>
        <p:nvSpPr>
          <p:cNvPr id="14" name="CaixaDeTexto 13">
            <a:extLst>
              <a:ext uri="{FF2B5EF4-FFF2-40B4-BE49-F238E27FC236}">
                <a16:creationId xmlns:a16="http://schemas.microsoft.com/office/drawing/2014/main" id="{D2494C67-FB53-C1EF-57BE-9349EBC2B92C}"/>
              </a:ext>
            </a:extLst>
          </p:cNvPr>
          <p:cNvSpPr txBox="1"/>
          <p:nvPr/>
        </p:nvSpPr>
        <p:spPr>
          <a:xfrm>
            <a:off x="1052061" y="6051509"/>
            <a:ext cx="2271950" cy="307777"/>
          </a:xfrm>
          <a:prstGeom prst="rect">
            <a:avLst/>
          </a:prstGeom>
          <a:noFill/>
        </p:spPr>
        <p:txBody>
          <a:bodyPr wrap="square" rtlCol="0">
            <a:spAutoFit/>
          </a:bodyPr>
          <a:lstStyle/>
          <a:p>
            <a:r>
              <a:rPr lang="pt-BR" sz="1400" dirty="0">
                <a:solidFill>
                  <a:schemeClr val="bg1"/>
                </a:solidFill>
                <a:latin typeface="+mj-lt"/>
              </a:rPr>
              <a:t>SECRETARIA MUNICIPAL DE </a:t>
            </a:r>
          </a:p>
        </p:txBody>
      </p:sp>
      <p:sp>
        <p:nvSpPr>
          <p:cNvPr id="16" name="CaixaDeTexto 15">
            <a:extLst>
              <a:ext uri="{FF2B5EF4-FFF2-40B4-BE49-F238E27FC236}">
                <a16:creationId xmlns:a16="http://schemas.microsoft.com/office/drawing/2014/main" id="{2849C259-6958-4957-5218-1B2334EDD5BC}"/>
              </a:ext>
            </a:extLst>
          </p:cNvPr>
          <p:cNvSpPr txBox="1"/>
          <p:nvPr/>
        </p:nvSpPr>
        <p:spPr>
          <a:xfrm>
            <a:off x="5594843" y="454158"/>
            <a:ext cx="5771810" cy="1200329"/>
          </a:xfrm>
          <a:prstGeom prst="rect">
            <a:avLst/>
          </a:prstGeom>
          <a:noFill/>
        </p:spPr>
        <p:txBody>
          <a:bodyPr wrap="square">
            <a:spAutoFit/>
          </a:bodyPr>
          <a:lstStyle/>
          <a:p>
            <a:r>
              <a:rPr lang="pt-BR" sz="3600" b="1" i="0" dirty="0">
                <a:solidFill>
                  <a:srgbClr val="FFC000"/>
                </a:solidFill>
                <a:effectLst/>
              </a:rPr>
              <a:t>OUTRAS VIAS DE INTERLIGAÇÃO</a:t>
            </a:r>
            <a:endParaRPr lang="pt-BR" sz="3600" dirty="0"/>
          </a:p>
        </p:txBody>
      </p:sp>
      <p:sp>
        <p:nvSpPr>
          <p:cNvPr id="2" name="CaixaDeTexto 1">
            <a:extLst>
              <a:ext uri="{FF2B5EF4-FFF2-40B4-BE49-F238E27FC236}">
                <a16:creationId xmlns:a16="http://schemas.microsoft.com/office/drawing/2014/main" id="{72446E56-B57E-3EB8-CD4F-A1CD447FA126}"/>
              </a:ext>
            </a:extLst>
          </p:cNvPr>
          <p:cNvSpPr txBox="1"/>
          <p:nvPr/>
        </p:nvSpPr>
        <p:spPr>
          <a:xfrm>
            <a:off x="4491154" y="5109106"/>
            <a:ext cx="5771810" cy="646331"/>
          </a:xfrm>
          <a:prstGeom prst="rect">
            <a:avLst/>
          </a:prstGeom>
          <a:noFill/>
        </p:spPr>
        <p:txBody>
          <a:bodyPr wrap="square">
            <a:spAutoFit/>
          </a:bodyPr>
          <a:lstStyle/>
          <a:p>
            <a:r>
              <a:rPr lang="pt-BR" sz="3600" b="1" i="0" dirty="0">
                <a:solidFill>
                  <a:srgbClr val="FFC000"/>
                </a:solidFill>
                <a:effectLst/>
              </a:rPr>
              <a:t>Ponte Sérgio Arruda</a:t>
            </a:r>
            <a:endParaRPr lang="pt-BR" sz="3600" dirty="0"/>
          </a:p>
        </p:txBody>
      </p:sp>
      <p:cxnSp>
        <p:nvCxnSpPr>
          <p:cNvPr id="4" name="Conector de Seta Reta 3">
            <a:extLst>
              <a:ext uri="{FF2B5EF4-FFF2-40B4-BE49-F238E27FC236}">
                <a16:creationId xmlns:a16="http://schemas.microsoft.com/office/drawing/2014/main" id="{C852F0DE-C4AF-DEAD-A09E-12FD1236721C}"/>
              </a:ext>
            </a:extLst>
          </p:cNvPr>
          <p:cNvCxnSpPr/>
          <p:nvPr/>
        </p:nvCxnSpPr>
        <p:spPr>
          <a:xfrm flipV="1">
            <a:off x="3540545" y="905069"/>
            <a:ext cx="1689251" cy="197809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 name="Conector de Seta Reta 5">
            <a:extLst>
              <a:ext uri="{FF2B5EF4-FFF2-40B4-BE49-F238E27FC236}">
                <a16:creationId xmlns:a16="http://schemas.microsoft.com/office/drawing/2014/main" id="{E58A1E09-7437-BEDD-4332-5D2A0ECD95B7}"/>
              </a:ext>
            </a:extLst>
          </p:cNvPr>
          <p:cNvCxnSpPr>
            <a:cxnSpLocks/>
          </p:cNvCxnSpPr>
          <p:nvPr/>
        </p:nvCxnSpPr>
        <p:spPr>
          <a:xfrm>
            <a:off x="3553195" y="3352699"/>
            <a:ext cx="1569311" cy="182579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4885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0C20F95E-BA93-5201-2FC2-1E1CEC9D682D}"/>
              </a:ext>
            </a:extLst>
          </p:cNvPr>
          <p:cNvPicPr>
            <a:picLocks noChangeAspect="1"/>
          </p:cNvPicPr>
          <p:nvPr/>
        </p:nvPicPr>
        <p:blipFill rotWithShape="1">
          <a:blip r:embed="rId2">
            <a:extLst>
              <a:ext uri="{28A0092B-C50C-407E-A947-70E740481C1C}">
                <a14:useLocalDpi xmlns:a14="http://schemas.microsoft.com/office/drawing/2010/main" val="0"/>
              </a:ext>
            </a:extLst>
          </a:blip>
          <a:srcRect r="29939"/>
          <a:stretch/>
        </p:blipFill>
        <p:spPr>
          <a:xfrm flipH="1">
            <a:off x="97532" y="140677"/>
            <a:ext cx="5338626" cy="6631911"/>
          </a:xfrm>
          <a:prstGeom prst="rect">
            <a:avLst/>
          </a:prstGeom>
        </p:spPr>
      </p:pic>
      <p:sp>
        <p:nvSpPr>
          <p:cNvPr id="18" name="CaixaDeTexto 17">
            <a:extLst>
              <a:ext uri="{FF2B5EF4-FFF2-40B4-BE49-F238E27FC236}">
                <a16:creationId xmlns:a16="http://schemas.microsoft.com/office/drawing/2014/main" id="{02EB3914-4213-5884-F1BB-0D3C4E472B74}"/>
              </a:ext>
            </a:extLst>
          </p:cNvPr>
          <p:cNvSpPr txBox="1"/>
          <p:nvPr/>
        </p:nvSpPr>
        <p:spPr>
          <a:xfrm>
            <a:off x="5655773" y="424667"/>
            <a:ext cx="6438695" cy="677108"/>
          </a:xfrm>
          <a:prstGeom prst="rect">
            <a:avLst/>
          </a:prstGeom>
          <a:noFill/>
        </p:spPr>
        <p:txBody>
          <a:bodyPr wrap="square" rtlCol="0">
            <a:spAutoFit/>
          </a:bodyPr>
          <a:lstStyle/>
          <a:p>
            <a:r>
              <a:rPr lang="pt-BR" sz="3800" b="1" dirty="0">
                <a:solidFill>
                  <a:srgbClr val="332921"/>
                </a:solidFill>
                <a:latin typeface="Calibri" panose="020F0502020204030204" pitchFamily="34" charset="0"/>
                <a:cs typeface="Times New Roman" panose="02020603050405020304" pitchFamily="18" charset="0"/>
              </a:rPr>
              <a:t>46 KM Pavimentação Asfáltica</a:t>
            </a:r>
          </a:p>
        </p:txBody>
      </p:sp>
      <p:sp>
        <p:nvSpPr>
          <p:cNvPr id="19" name="CaixaDeTexto 18">
            <a:extLst>
              <a:ext uri="{FF2B5EF4-FFF2-40B4-BE49-F238E27FC236}">
                <a16:creationId xmlns:a16="http://schemas.microsoft.com/office/drawing/2014/main" id="{CCB132CE-2BC2-7557-6C97-A59CDB1A6051}"/>
              </a:ext>
            </a:extLst>
          </p:cNvPr>
          <p:cNvSpPr txBox="1"/>
          <p:nvPr/>
        </p:nvSpPr>
        <p:spPr>
          <a:xfrm>
            <a:off x="5918079" y="2833892"/>
            <a:ext cx="4003645" cy="707886"/>
          </a:xfrm>
          <a:prstGeom prst="rect">
            <a:avLst/>
          </a:prstGeom>
          <a:noFill/>
        </p:spPr>
        <p:txBody>
          <a:bodyPr wrap="square" rtlCol="0">
            <a:spAutoFit/>
          </a:bodyPr>
          <a:lstStyle/>
          <a:p>
            <a:r>
              <a:rPr lang="pt-BR" sz="4000" b="1" dirty="0">
                <a:latin typeface="Calibri" panose="020F0502020204030204" pitchFamily="34" charset="0"/>
                <a:cs typeface="Times New Roman" panose="02020603050405020304" pitchFamily="18" charset="0"/>
              </a:rPr>
              <a:t>8 KM Bloquete</a:t>
            </a:r>
            <a:endParaRPr lang="pt-BR" dirty="0"/>
          </a:p>
        </p:txBody>
      </p:sp>
      <p:sp>
        <p:nvSpPr>
          <p:cNvPr id="20" name="CaixaDeTexto 19">
            <a:extLst>
              <a:ext uri="{FF2B5EF4-FFF2-40B4-BE49-F238E27FC236}">
                <a16:creationId xmlns:a16="http://schemas.microsoft.com/office/drawing/2014/main" id="{CA0253B8-24ED-6A83-84F1-6FF408D71645}"/>
              </a:ext>
            </a:extLst>
          </p:cNvPr>
          <p:cNvSpPr txBox="1"/>
          <p:nvPr/>
        </p:nvSpPr>
        <p:spPr>
          <a:xfrm>
            <a:off x="6028612" y="3480223"/>
            <a:ext cx="5276086" cy="1200329"/>
          </a:xfrm>
          <a:prstGeom prst="rect">
            <a:avLst/>
          </a:prstGeom>
          <a:noFill/>
        </p:spPr>
        <p:txBody>
          <a:bodyPr wrap="square" rtlCol="0">
            <a:spAutoFit/>
          </a:bodyPr>
          <a:lstStyle/>
          <a:p>
            <a:pPr marL="285750" indent="-285750">
              <a:buFont typeface="Arial" panose="020B0604020202020204" pitchFamily="34" charset="0"/>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Pavimentação com bloquete sextavados. Bairros beneficiados: Ipê, Marabaixo, Marco Zero, Coração e Goiabal. </a:t>
            </a:r>
          </a:p>
          <a:p>
            <a:pPr marL="285750" indent="-285750">
              <a:buFont typeface="Arial" panose="020B0604020202020204" pitchFamily="34" charset="0"/>
              <a:buChar char="•"/>
            </a:pPr>
            <a:endParaRPr lang="pt-BR" sz="1800" dirty="0">
              <a:effectLst/>
              <a:latin typeface="Calibri" panose="020F0502020204030204" pitchFamily="34" charset="0"/>
              <a:ea typeface="Calibri" panose="020F0502020204030204" pitchFamily="34" charset="0"/>
            </a:endParaRPr>
          </a:p>
        </p:txBody>
      </p:sp>
      <p:sp>
        <p:nvSpPr>
          <p:cNvPr id="21" name="CaixaDeTexto 20">
            <a:extLst>
              <a:ext uri="{FF2B5EF4-FFF2-40B4-BE49-F238E27FC236}">
                <a16:creationId xmlns:a16="http://schemas.microsoft.com/office/drawing/2014/main" id="{9D46FF88-01B0-1A18-9517-911BE2379110}"/>
              </a:ext>
            </a:extLst>
          </p:cNvPr>
          <p:cNvSpPr txBox="1"/>
          <p:nvPr/>
        </p:nvSpPr>
        <p:spPr>
          <a:xfrm>
            <a:off x="5655773" y="1752345"/>
            <a:ext cx="5074157" cy="707886"/>
          </a:xfrm>
          <a:prstGeom prst="rect">
            <a:avLst/>
          </a:prstGeom>
          <a:noFill/>
        </p:spPr>
        <p:txBody>
          <a:bodyPr wrap="square" rtlCol="0">
            <a:spAutoFit/>
          </a:bodyPr>
          <a:lstStyle/>
          <a:p>
            <a:r>
              <a:rPr lang="pt-BR" sz="4000" b="1" dirty="0">
                <a:latin typeface="Calibri" panose="020F0502020204030204" pitchFamily="34" charset="0"/>
                <a:cs typeface="Times New Roman" panose="02020603050405020304" pitchFamily="18" charset="0"/>
              </a:rPr>
              <a:t>21 KM Recapeamento</a:t>
            </a:r>
            <a:endParaRPr lang="pt-BR" dirty="0"/>
          </a:p>
        </p:txBody>
      </p:sp>
      <p:sp>
        <p:nvSpPr>
          <p:cNvPr id="22" name="CaixaDeTexto 21">
            <a:extLst>
              <a:ext uri="{FF2B5EF4-FFF2-40B4-BE49-F238E27FC236}">
                <a16:creationId xmlns:a16="http://schemas.microsoft.com/office/drawing/2014/main" id="{9AD8D305-ECDA-6593-A22B-F772B415CC9D}"/>
              </a:ext>
            </a:extLst>
          </p:cNvPr>
          <p:cNvSpPr txBox="1"/>
          <p:nvPr/>
        </p:nvSpPr>
        <p:spPr>
          <a:xfrm>
            <a:off x="6048708" y="2388800"/>
            <a:ext cx="5276086" cy="369332"/>
          </a:xfrm>
          <a:prstGeom prst="rect">
            <a:avLst/>
          </a:prstGeom>
          <a:noFill/>
        </p:spPr>
        <p:txBody>
          <a:bodyPr wrap="square" rtlCol="0">
            <a:spAutoFit/>
          </a:bodyPr>
          <a:lstStyle/>
          <a:p>
            <a:pPr marL="285750" indent="-285750">
              <a:buFont typeface="Arial" panose="020B0604020202020204" pitchFamily="34" charset="0"/>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Pavimentação com Tratamento Superficial Duplo</a:t>
            </a:r>
            <a:endParaRPr lang="pt-BR" b="1" dirty="0"/>
          </a:p>
        </p:txBody>
      </p:sp>
      <p:pic>
        <p:nvPicPr>
          <p:cNvPr id="26" name="Imagem 25">
            <a:extLst>
              <a:ext uri="{FF2B5EF4-FFF2-40B4-BE49-F238E27FC236}">
                <a16:creationId xmlns:a16="http://schemas.microsoft.com/office/drawing/2014/main" id="{BFBE4DE7-9ED7-4151-3DB2-BA1EBF2B2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76" y="503675"/>
            <a:ext cx="3032734" cy="3505617"/>
          </a:xfrm>
          <a:prstGeom prst="rect">
            <a:avLst/>
          </a:prstGeom>
        </p:spPr>
      </p:pic>
      <p:sp>
        <p:nvSpPr>
          <p:cNvPr id="27" name="CaixaDeTexto 26">
            <a:extLst>
              <a:ext uri="{FF2B5EF4-FFF2-40B4-BE49-F238E27FC236}">
                <a16:creationId xmlns:a16="http://schemas.microsoft.com/office/drawing/2014/main" id="{A2D495C8-A32E-039B-EC40-CAB7E2E9D95A}"/>
              </a:ext>
            </a:extLst>
          </p:cNvPr>
          <p:cNvSpPr txBox="1"/>
          <p:nvPr/>
        </p:nvSpPr>
        <p:spPr>
          <a:xfrm>
            <a:off x="3462183" y="829922"/>
            <a:ext cx="1973975" cy="738664"/>
          </a:xfrm>
          <a:prstGeom prst="rect">
            <a:avLst/>
          </a:prstGeom>
          <a:noFill/>
        </p:spPr>
        <p:txBody>
          <a:bodyPr wrap="square" rtlCol="0">
            <a:spAutoFit/>
          </a:bodyPr>
          <a:lstStyle/>
          <a:p>
            <a:r>
              <a:rPr lang="pt-BR" sz="1400" b="1" i="1"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DE PAVIMENTAÇÃO PARA AS VIAS DE MACAPÁ</a:t>
            </a:r>
            <a:endParaRPr lang="pt-BR" sz="1400" b="1" i="1" dirty="0">
              <a:solidFill>
                <a:schemeClr val="accent4">
                  <a:lumMod val="50000"/>
                </a:schemeClr>
              </a:solidFill>
            </a:endParaRPr>
          </a:p>
        </p:txBody>
      </p:sp>
      <p:sp>
        <p:nvSpPr>
          <p:cNvPr id="28" name="CaixaDeTexto 27">
            <a:extLst>
              <a:ext uri="{FF2B5EF4-FFF2-40B4-BE49-F238E27FC236}">
                <a16:creationId xmlns:a16="http://schemas.microsoft.com/office/drawing/2014/main" id="{16403453-688C-EF36-7F48-BF71A7908BAE}"/>
              </a:ext>
            </a:extLst>
          </p:cNvPr>
          <p:cNvSpPr txBox="1"/>
          <p:nvPr/>
        </p:nvSpPr>
        <p:spPr>
          <a:xfrm>
            <a:off x="5998468" y="1043521"/>
            <a:ext cx="5047622" cy="646331"/>
          </a:xfrm>
          <a:prstGeom prst="rect">
            <a:avLst/>
          </a:prstGeom>
          <a:noFill/>
        </p:spPr>
        <p:txBody>
          <a:bodyPr wrap="square" rtlCol="0">
            <a:spAutoFit/>
          </a:bodyPr>
          <a:lstStyle/>
          <a:p>
            <a:pPr marL="285750" indent="-285750">
              <a:buFont typeface="Arial" panose="020B0604020202020204" pitchFamily="34" charset="0"/>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Pavimentação com concreto Betuminoso Usinado a Quente (CBUQ).</a:t>
            </a:r>
            <a:endParaRPr lang="pt-BR" dirty="0"/>
          </a:p>
        </p:txBody>
      </p:sp>
      <p:sp>
        <p:nvSpPr>
          <p:cNvPr id="29" name="CaixaDeTexto 28">
            <a:extLst>
              <a:ext uri="{FF2B5EF4-FFF2-40B4-BE49-F238E27FC236}">
                <a16:creationId xmlns:a16="http://schemas.microsoft.com/office/drawing/2014/main" id="{B4956FC8-92F3-158C-67C6-5F17F706B871}"/>
              </a:ext>
            </a:extLst>
          </p:cNvPr>
          <p:cNvSpPr txBox="1"/>
          <p:nvPr/>
        </p:nvSpPr>
        <p:spPr>
          <a:xfrm>
            <a:off x="5918079" y="4476135"/>
            <a:ext cx="5074157" cy="707886"/>
          </a:xfrm>
          <a:prstGeom prst="rect">
            <a:avLst/>
          </a:prstGeom>
          <a:noFill/>
        </p:spPr>
        <p:txBody>
          <a:bodyPr wrap="square" rtlCol="0">
            <a:spAutoFit/>
          </a:bodyPr>
          <a:lstStyle/>
          <a:p>
            <a:r>
              <a:rPr lang="pt-BR" sz="4000" b="1" dirty="0">
                <a:latin typeface="Calibri" panose="020F0502020204030204" pitchFamily="34" charset="0"/>
                <a:cs typeface="Times New Roman" panose="02020603050405020304" pitchFamily="18" charset="0"/>
              </a:rPr>
              <a:t>4 KM de TSD</a:t>
            </a:r>
            <a:endParaRPr lang="pt-BR" dirty="0"/>
          </a:p>
        </p:txBody>
      </p:sp>
      <p:sp>
        <p:nvSpPr>
          <p:cNvPr id="30" name="CaixaDeTexto 29">
            <a:extLst>
              <a:ext uri="{FF2B5EF4-FFF2-40B4-BE49-F238E27FC236}">
                <a16:creationId xmlns:a16="http://schemas.microsoft.com/office/drawing/2014/main" id="{3C4D2244-3CBE-C644-23AC-2CAE057D3E18}"/>
              </a:ext>
            </a:extLst>
          </p:cNvPr>
          <p:cNvSpPr txBox="1"/>
          <p:nvPr/>
        </p:nvSpPr>
        <p:spPr>
          <a:xfrm>
            <a:off x="6048708" y="5077238"/>
            <a:ext cx="5276086" cy="369332"/>
          </a:xfrm>
          <a:prstGeom prst="rect">
            <a:avLst/>
          </a:prstGeom>
          <a:noFill/>
        </p:spPr>
        <p:txBody>
          <a:bodyPr wrap="square" rtlCol="0">
            <a:spAutoFit/>
          </a:bodyPr>
          <a:lstStyle/>
          <a:p>
            <a:pPr marL="285750" indent="-285750">
              <a:buFont typeface="Arial" panose="020B0604020202020204" pitchFamily="34" charset="0"/>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Pavimentação com Tratamento Superficial Duplo</a:t>
            </a:r>
            <a:endParaRPr lang="pt-BR" b="1" dirty="0"/>
          </a:p>
        </p:txBody>
      </p:sp>
      <p:sp>
        <p:nvSpPr>
          <p:cNvPr id="31" name="CaixaDeTexto 30">
            <a:extLst>
              <a:ext uri="{FF2B5EF4-FFF2-40B4-BE49-F238E27FC236}">
                <a16:creationId xmlns:a16="http://schemas.microsoft.com/office/drawing/2014/main" id="{A63241EA-900F-44B8-84CF-049684C40582}"/>
              </a:ext>
            </a:extLst>
          </p:cNvPr>
          <p:cNvSpPr txBox="1"/>
          <p:nvPr/>
        </p:nvSpPr>
        <p:spPr>
          <a:xfrm>
            <a:off x="5686220" y="5753334"/>
            <a:ext cx="6109397" cy="1015663"/>
          </a:xfrm>
          <a:prstGeom prst="rect">
            <a:avLst/>
          </a:prstGeom>
          <a:noFill/>
        </p:spPr>
        <p:txBody>
          <a:bodyPr wrap="square" rtlCol="0">
            <a:spAutoFit/>
          </a:bodyPr>
          <a:lstStyle/>
          <a:p>
            <a:pPr algn="just"/>
            <a:r>
              <a:rPr lang="pt-BR" sz="1200" i="1" dirty="0">
                <a:effectLst/>
                <a:latin typeface="Calibri" panose="020F0502020204030204" pitchFamily="34" charset="0"/>
                <a:ea typeface="Calibri" panose="020F0502020204030204" pitchFamily="34" charset="0"/>
                <a:cs typeface="Times New Roman" panose="02020603050405020304" pitchFamily="18" charset="0"/>
              </a:rPr>
              <a:t>As obras aconteceram nos bairros Jardim Marco Zero, Infraero I e II, Santa Rita, Parque dos Buritis, Ilha Mirim, Central, Fazendinha, Pacoval, Jardim Felicidade I e II, Goiabal, Brasil Novo, Ipê, Chefe Clodoaldo, Vitória do São Lázaro, Coração, Marabaixo, Universidade, Amazonas, Novo Horizonte, Pacoval, Trem, Renascer, Laguinho, Alphaville, Novo Buritizal e Zerão/</a:t>
            </a:r>
            <a:r>
              <a:rPr lang="pt-BR" sz="1200" i="1" dirty="0" err="1">
                <a:effectLst/>
                <a:latin typeface="Calibri" panose="020F0502020204030204" pitchFamily="34" charset="0"/>
                <a:ea typeface="Calibri" panose="020F0502020204030204" pitchFamily="34" charset="0"/>
                <a:cs typeface="Times New Roman" panose="02020603050405020304" pitchFamily="18" charset="0"/>
              </a:rPr>
              <a:t>Congós</a:t>
            </a:r>
            <a:r>
              <a:rPr lang="pt-BR" sz="1200" i="1" dirty="0">
                <a:effectLst/>
                <a:latin typeface="Calibri" panose="020F0502020204030204" pitchFamily="34" charset="0"/>
                <a:ea typeface="Calibri" panose="020F0502020204030204" pitchFamily="34" charset="0"/>
                <a:cs typeface="Times New Roman" panose="02020603050405020304" pitchFamily="18" charset="0"/>
              </a:rPr>
              <a:t>.</a:t>
            </a:r>
          </a:p>
          <a:p>
            <a:pPr algn="just"/>
            <a:endParaRPr lang="pt-BR" sz="1200" i="1" dirty="0"/>
          </a:p>
        </p:txBody>
      </p:sp>
      <p:sp>
        <p:nvSpPr>
          <p:cNvPr id="32" name="CaixaDeTexto 31">
            <a:extLst>
              <a:ext uri="{FF2B5EF4-FFF2-40B4-BE49-F238E27FC236}">
                <a16:creationId xmlns:a16="http://schemas.microsoft.com/office/drawing/2014/main" id="{CD7125E6-0767-7A1C-B5C0-82D8E030B857}"/>
              </a:ext>
            </a:extLst>
          </p:cNvPr>
          <p:cNvSpPr txBox="1"/>
          <p:nvPr/>
        </p:nvSpPr>
        <p:spPr>
          <a:xfrm>
            <a:off x="3462183" y="463028"/>
            <a:ext cx="1232497" cy="523220"/>
          </a:xfrm>
          <a:prstGeom prst="rect">
            <a:avLst/>
          </a:prstGeom>
          <a:noFill/>
        </p:spPr>
        <p:txBody>
          <a:bodyPr wrap="square" rtlCol="0">
            <a:spAutoFit/>
          </a:bodyPr>
          <a:lstStyle/>
          <a:p>
            <a:r>
              <a:rPr lang="pt-BR" sz="2800" b="1" i="1" spc="-15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79 KM</a:t>
            </a:r>
            <a:endParaRPr lang="pt-BR" sz="2800" spc="-150" dirty="0"/>
          </a:p>
        </p:txBody>
      </p:sp>
      <p:sp>
        <p:nvSpPr>
          <p:cNvPr id="33" name="Elipse 32">
            <a:extLst>
              <a:ext uri="{FF2B5EF4-FFF2-40B4-BE49-F238E27FC236}">
                <a16:creationId xmlns:a16="http://schemas.microsoft.com/office/drawing/2014/main" id="{E8E8A392-9A5E-1E8A-0BA2-7A03B39BAF05}"/>
              </a:ext>
            </a:extLst>
          </p:cNvPr>
          <p:cNvSpPr/>
          <p:nvPr/>
        </p:nvSpPr>
        <p:spPr>
          <a:xfrm>
            <a:off x="-2916505" y="4569189"/>
            <a:ext cx="6625775" cy="3815174"/>
          </a:xfrm>
          <a:prstGeom prst="ellipse">
            <a:avLst/>
          </a:prstGeom>
          <a:solidFill>
            <a:srgbClr val="F7AA28">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38055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DF651A3-6A3F-AB6C-209C-447CA31284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23"/>
          <a:stretch/>
        </p:blipFill>
        <p:spPr bwMode="auto">
          <a:xfrm>
            <a:off x="112398" y="129475"/>
            <a:ext cx="5225683" cy="3538173"/>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02EB3914-4213-5884-F1BB-0D3C4E472B74}"/>
              </a:ext>
            </a:extLst>
          </p:cNvPr>
          <p:cNvSpPr txBox="1"/>
          <p:nvPr/>
        </p:nvSpPr>
        <p:spPr>
          <a:xfrm>
            <a:off x="5905812" y="370065"/>
            <a:ext cx="6438695" cy="677108"/>
          </a:xfrm>
          <a:prstGeom prst="rect">
            <a:avLst/>
          </a:prstGeom>
          <a:noFill/>
        </p:spPr>
        <p:txBody>
          <a:bodyPr wrap="square" rtlCol="0">
            <a:spAutoFit/>
          </a:bodyPr>
          <a:lstStyle/>
          <a:p>
            <a:r>
              <a:rPr lang="pt-BR" sz="3800" b="1" dirty="0">
                <a:solidFill>
                  <a:srgbClr val="332921"/>
                </a:solidFill>
                <a:latin typeface="Calibri" panose="020F0502020204030204" pitchFamily="34" charset="0"/>
                <a:cs typeface="Times New Roman" panose="02020603050405020304" pitchFamily="18" charset="0"/>
              </a:rPr>
              <a:t>60 KM Pontes</a:t>
            </a:r>
          </a:p>
        </p:txBody>
      </p:sp>
      <p:sp>
        <p:nvSpPr>
          <p:cNvPr id="19" name="CaixaDeTexto 18">
            <a:extLst>
              <a:ext uri="{FF2B5EF4-FFF2-40B4-BE49-F238E27FC236}">
                <a16:creationId xmlns:a16="http://schemas.microsoft.com/office/drawing/2014/main" id="{CCB132CE-2BC2-7557-6C97-A59CDB1A6051}"/>
              </a:ext>
            </a:extLst>
          </p:cNvPr>
          <p:cNvSpPr txBox="1"/>
          <p:nvPr/>
        </p:nvSpPr>
        <p:spPr>
          <a:xfrm>
            <a:off x="5753306" y="2489442"/>
            <a:ext cx="6438694" cy="707886"/>
          </a:xfrm>
          <a:prstGeom prst="rect">
            <a:avLst/>
          </a:prstGeom>
          <a:noFill/>
        </p:spPr>
        <p:txBody>
          <a:bodyPr wrap="square" rtlCol="0">
            <a:spAutoFit/>
          </a:bodyPr>
          <a:lstStyle/>
          <a:p>
            <a:r>
              <a:rPr lang="pt-BR" sz="4000" b="1" dirty="0">
                <a:latin typeface="Calibri" panose="020F0502020204030204" pitchFamily="34" charset="0"/>
                <a:cs typeface="Times New Roman" panose="02020603050405020304" pitchFamily="18" charset="0"/>
              </a:rPr>
              <a:t>Calçamento</a:t>
            </a:r>
            <a:endParaRPr lang="pt-BR" sz="4000" b="1" dirty="0"/>
          </a:p>
        </p:txBody>
      </p:sp>
      <p:sp>
        <p:nvSpPr>
          <p:cNvPr id="20" name="CaixaDeTexto 19">
            <a:extLst>
              <a:ext uri="{FF2B5EF4-FFF2-40B4-BE49-F238E27FC236}">
                <a16:creationId xmlns:a16="http://schemas.microsoft.com/office/drawing/2014/main" id="{CA0253B8-24ED-6A83-84F1-6FF408D71645}"/>
              </a:ext>
            </a:extLst>
          </p:cNvPr>
          <p:cNvSpPr txBox="1"/>
          <p:nvPr/>
        </p:nvSpPr>
        <p:spPr>
          <a:xfrm>
            <a:off x="5598194" y="3170038"/>
            <a:ext cx="5646407" cy="671915"/>
          </a:xfrm>
          <a:prstGeom prst="rect">
            <a:avLst/>
          </a:prstGeom>
          <a:noFill/>
        </p:spPr>
        <p:txBody>
          <a:bodyPr wrap="square" rtlCol="0">
            <a:spAutoFit/>
          </a:bodyPr>
          <a:lstStyle/>
          <a:p>
            <a:pPr marL="742950" indent="-285750">
              <a:lnSpc>
                <a:spcPct val="107000"/>
              </a:lnSpc>
              <a:spcAft>
                <a:spcPts val="800"/>
              </a:spcAft>
              <a:buFont typeface="Arial" panose="020B0604020202020204" pitchFamily="34" charset="0"/>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Foram 10.604,92 metros de calçadas construídas para facilitar o passeio público. Vias: Rua Jovino </a:t>
            </a:r>
            <a:endParaRPr lang="pt-BR" sz="1800" dirty="0">
              <a:effectLst/>
              <a:latin typeface="Calibri" panose="020F0502020204030204" pitchFamily="34" charset="0"/>
              <a:ea typeface="Calibri" panose="020F0502020204030204" pitchFamily="34" charset="0"/>
            </a:endParaRPr>
          </a:p>
        </p:txBody>
      </p:sp>
      <p:sp>
        <p:nvSpPr>
          <p:cNvPr id="28" name="CaixaDeTexto 27">
            <a:extLst>
              <a:ext uri="{FF2B5EF4-FFF2-40B4-BE49-F238E27FC236}">
                <a16:creationId xmlns:a16="http://schemas.microsoft.com/office/drawing/2014/main" id="{16403453-688C-EF36-7F48-BF71A7908BAE}"/>
              </a:ext>
            </a:extLst>
          </p:cNvPr>
          <p:cNvSpPr txBox="1"/>
          <p:nvPr/>
        </p:nvSpPr>
        <p:spPr>
          <a:xfrm>
            <a:off x="6270940" y="2108146"/>
            <a:ext cx="2805404" cy="375552"/>
          </a:xfrm>
          <a:prstGeom prst="rect">
            <a:avLst/>
          </a:prstGeom>
          <a:noFill/>
        </p:spPr>
        <p:txBody>
          <a:bodyPr wrap="square" rtlCol="0">
            <a:spAutoFit/>
          </a:bodyPr>
          <a:lstStyle/>
          <a:p>
            <a:pPr marL="285750" lvl="0" indent="-285750">
              <a:lnSpc>
                <a:spcPct val="107000"/>
              </a:lnSpc>
              <a:spcAft>
                <a:spcPts val="800"/>
              </a:spcAft>
              <a:buFont typeface="Arial" panose="020B0604020202020204" pitchFamily="34" charset="0"/>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07 Parques entregues </a:t>
            </a:r>
          </a:p>
        </p:txBody>
      </p:sp>
      <p:pic>
        <p:nvPicPr>
          <p:cNvPr id="5124" name="Picture 4" descr="Sistema binário Eliezer Levy-General Rondon já funciona — Foto: Rogério Lameira/PMM">
            <a:extLst>
              <a:ext uri="{FF2B5EF4-FFF2-40B4-BE49-F238E27FC236}">
                <a16:creationId xmlns:a16="http://schemas.microsoft.com/office/drawing/2014/main" id="{576709EF-3DA9-CE33-A9EE-2147331E9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8" y="3782658"/>
            <a:ext cx="5225683" cy="3075342"/>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3607D161-C0DB-C755-CAC5-BD9B0A40A9BC}"/>
              </a:ext>
            </a:extLst>
          </p:cNvPr>
          <p:cNvSpPr txBox="1"/>
          <p:nvPr/>
        </p:nvSpPr>
        <p:spPr>
          <a:xfrm>
            <a:off x="6052111" y="5723587"/>
            <a:ext cx="3854837" cy="707886"/>
          </a:xfrm>
          <a:prstGeom prst="rect">
            <a:avLst/>
          </a:prstGeom>
          <a:noFill/>
        </p:spPr>
        <p:txBody>
          <a:bodyPr wrap="square" rtlCol="0">
            <a:spAutoFit/>
          </a:bodyPr>
          <a:lstStyle/>
          <a:p>
            <a:r>
              <a:rPr lang="pt-BR" sz="4000" b="1" dirty="0">
                <a:latin typeface="Calibri" panose="020F0502020204030204" pitchFamily="34" charset="0"/>
                <a:cs typeface="Times New Roman" panose="02020603050405020304" pitchFamily="18" charset="0"/>
              </a:rPr>
              <a:t>Sinalização</a:t>
            </a:r>
            <a:endParaRPr lang="pt-BR" sz="4000" b="1" dirty="0"/>
          </a:p>
        </p:txBody>
      </p:sp>
      <p:sp>
        <p:nvSpPr>
          <p:cNvPr id="3" name="CaixaDeTexto 2">
            <a:extLst>
              <a:ext uri="{FF2B5EF4-FFF2-40B4-BE49-F238E27FC236}">
                <a16:creationId xmlns:a16="http://schemas.microsoft.com/office/drawing/2014/main" id="{A0BFBE5E-620D-E574-C4BB-CE98843BFAB8}"/>
              </a:ext>
            </a:extLst>
          </p:cNvPr>
          <p:cNvSpPr txBox="1"/>
          <p:nvPr/>
        </p:nvSpPr>
        <p:spPr>
          <a:xfrm>
            <a:off x="6199405" y="4444474"/>
            <a:ext cx="5753878" cy="1554785"/>
          </a:xfrm>
          <a:prstGeom prst="rect">
            <a:avLst/>
          </a:prstGeom>
          <a:noFill/>
        </p:spPr>
        <p:txBody>
          <a:bodyPr wrap="square" rtlCol="0">
            <a:spAutoFit/>
          </a:bodyPr>
          <a:lstStyle/>
          <a:p>
            <a:pPr marL="285750" lvl="0" indent="-285750">
              <a:lnSpc>
                <a:spcPct val="107000"/>
              </a:lnSpc>
              <a:buFont typeface="Arial" panose="020B0604020202020204" pitchFamily="34" charset="0"/>
              <a:buChar char="•"/>
            </a:pPr>
            <a:r>
              <a:rPr lang="pt-BR" sz="1800" dirty="0">
                <a:effectLst/>
                <a:ea typeface="Calibri" panose="020F0502020204030204" pitchFamily="34" charset="0"/>
                <a:cs typeface="Times New Roman" panose="02020603050405020304" pitchFamily="18" charset="0"/>
              </a:rPr>
              <a:t>Garante maior fluidez no trânsito. </a:t>
            </a:r>
            <a:r>
              <a:rPr lang="pt-BR" dirty="0">
                <a:ea typeface="Calibri" panose="020F0502020204030204" pitchFamily="34" charset="0"/>
                <a:cs typeface="Times New Roman" panose="02020603050405020304" pitchFamily="18" charset="0"/>
              </a:rPr>
              <a:t>Binários concluídos: Av. </a:t>
            </a:r>
            <a:r>
              <a:rPr lang="pt-BR" sz="1800" dirty="0">
                <a:effectLst/>
                <a:ea typeface="Calibri" panose="020F0502020204030204" pitchFamily="34" charset="0"/>
                <a:cs typeface="Times New Roman" panose="02020603050405020304" pitchFamily="18" charset="0"/>
              </a:rPr>
              <a:t>Ataíde </a:t>
            </a:r>
            <a:r>
              <a:rPr lang="pt-BR" sz="1800" dirty="0" err="1">
                <a:effectLst/>
                <a:ea typeface="Calibri" panose="020F0502020204030204" pitchFamily="34" charset="0"/>
                <a:cs typeface="Times New Roman" panose="02020603050405020304" pitchFamily="18" charset="0"/>
              </a:rPr>
              <a:t>Teive</a:t>
            </a:r>
            <a:r>
              <a:rPr lang="pt-BR" sz="1800" dirty="0">
                <a:effectLst/>
                <a:ea typeface="Calibri" panose="020F0502020204030204" pitchFamily="34" charset="0"/>
                <a:cs typeface="Times New Roman" panose="02020603050405020304" pitchFamily="18" charset="0"/>
              </a:rPr>
              <a:t> e </a:t>
            </a:r>
            <a:r>
              <a:rPr lang="pt-BR" dirty="0">
                <a:ea typeface="Calibri" panose="020F0502020204030204" pitchFamily="34" charset="0"/>
                <a:cs typeface="Times New Roman" panose="02020603050405020304" pitchFamily="18" charset="0"/>
              </a:rPr>
              <a:t>Av. </a:t>
            </a:r>
            <a:r>
              <a:rPr lang="pt-BR" sz="1800" dirty="0">
                <a:effectLst/>
                <a:ea typeface="Calibri" panose="020F0502020204030204" pitchFamily="34" charset="0"/>
                <a:cs typeface="Times New Roman" panose="02020603050405020304" pitchFamily="18" charset="0"/>
              </a:rPr>
              <a:t>Henrique </a:t>
            </a:r>
            <a:r>
              <a:rPr lang="pt-BR" sz="1800" dirty="0" err="1">
                <a:effectLst/>
                <a:ea typeface="Calibri" panose="020F0502020204030204" pitchFamily="34" charset="0"/>
                <a:cs typeface="Times New Roman" panose="02020603050405020304" pitchFamily="18" charset="0"/>
              </a:rPr>
              <a:t>Galúcio</a:t>
            </a:r>
            <a:r>
              <a:rPr lang="pt-BR" sz="1800" dirty="0">
                <a:effectLst/>
                <a:ea typeface="Calibri" panose="020F0502020204030204" pitchFamily="34" charset="0"/>
                <a:cs typeface="Times New Roman" panose="02020603050405020304" pitchFamily="18" charset="0"/>
              </a:rPr>
              <a:t>; Av. Cora de Carvalho e Av. Padre Júlio Maria </a:t>
            </a:r>
            <a:r>
              <a:rPr lang="pt-BR" sz="1800" dirty="0" err="1">
                <a:effectLst/>
                <a:ea typeface="Calibri" panose="020F0502020204030204" pitchFamily="34" charset="0"/>
                <a:cs typeface="Times New Roman" panose="02020603050405020304" pitchFamily="18" charset="0"/>
              </a:rPr>
              <a:t>Lombaerd</a:t>
            </a:r>
            <a:r>
              <a:rPr lang="pt-BR" sz="1800" dirty="0">
                <a:effectLst/>
                <a:ea typeface="Calibri" panose="020F0502020204030204" pitchFamily="34" charset="0"/>
                <a:cs typeface="Times New Roman" panose="02020603050405020304" pitchFamily="18" charset="0"/>
              </a:rPr>
              <a:t>; Ruas General Rondon e Eliezer Levy; Binga Uchôa, no Centro. </a:t>
            </a:r>
          </a:p>
          <a:p>
            <a:pPr marL="285750" indent="-285750">
              <a:buFont typeface="Arial" panose="020B0604020202020204" pitchFamily="34" charset="0"/>
              <a:buChar char="•"/>
            </a:pPr>
            <a:endParaRPr lang="pt-BR" sz="1800" dirty="0">
              <a:effectLst/>
              <a:ea typeface="Calibri" panose="020F0502020204030204" pitchFamily="34" charset="0"/>
            </a:endParaRPr>
          </a:p>
        </p:txBody>
      </p:sp>
      <p:pic>
        <p:nvPicPr>
          <p:cNvPr id="26" name="Imagem 25">
            <a:extLst>
              <a:ext uri="{FF2B5EF4-FFF2-40B4-BE49-F238E27FC236}">
                <a16:creationId xmlns:a16="http://schemas.microsoft.com/office/drawing/2014/main" id="{BFBE4DE7-9ED7-4151-3DB2-BA1EBF2B2F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6013" y="1555261"/>
            <a:ext cx="3293264" cy="3806771"/>
          </a:xfrm>
          <a:prstGeom prst="rect">
            <a:avLst/>
          </a:prstGeom>
        </p:spPr>
      </p:pic>
      <p:sp>
        <p:nvSpPr>
          <p:cNvPr id="4" name="CaixaDeTexto 3">
            <a:extLst>
              <a:ext uri="{FF2B5EF4-FFF2-40B4-BE49-F238E27FC236}">
                <a16:creationId xmlns:a16="http://schemas.microsoft.com/office/drawing/2014/main" id="{32D3D922-484E-9FC9-9B9C-8B67DF6FE6A6}"/>
              </a:ext>
            </a:extLst>
          </p:cNvPr>
          <p:cNvSpPr txBox="1"/>
          <p:nvPr/>
        </p:nvSpPr>
        <p:spPr>
          <a:xfrm>
            <a:off x="5856998" y="3822540"/>
            <a:ext cx="6438694" cy="707886"/>
          </a:xfrm>
          <a:prstGeom prst="rect">
            <a:avLst/>
          </a:prstGeom>
          <a:noFill/>
        </p:spPr>
        <p:txBody>
          <a:bodyPr wrap="square" rtlCol="0">
            <a:spAutoFit/>
          </a:bodyPr>
          <a:lstStyle/>
          <a:p>
            <a:r>
              <a:rPr lang="pt-BR" sz="4000" b="1" dirty="0">
                <a:latin typeface="Calibri" panose="020F0502020204030204" pitchFamily="34" charset="0"/>
                <a:cs typeface="Times New Roman" panose="02020603050405020304" pitchFamily="18" charset="0"/>
              </a:rPr>
              <a:t>Binários</a:t>
            </a:r>
            <a:endParaRPr lang="pt-BR" sz="4000" b="1" dirty="0"/>
          </a:p>
        </p:txBody>
      </p:sp>
      <p:sp>
        <p:nvSpPr>
          <p:cNvPr id="5" name="CaixaDeTexto 4">
            <a:extLst>
              <a:ext uri="{FF2B5EF4-FFF2-40B4-BE49-F238E27FC236}">
                <a16:creationId xmlns:a16="http://schemas.microsoft.com/office/drawing/2014/main" id="{1BECAB8F-42D6-01BF-B516-0468E8587AE4}"/>
              </a:ext>
            </a:extLst>
          </p:cNvPr>
          <p:cNvSpPr txBox="1"/>
          <p:nvPr/>
        </p:nvSpPr>
        <p:spPr>
          <a:xfrm>
            <a:off x="5744599" y="6320321"/>
            <a:ext cx="6286188" cy="375552"/>
          </a:xfrm>
          <a:prstGeom prst="rect">
            <a:avLst/>
          </a:prstGeom>
          <a:noFill/>
        </p:spPr>
        <p:txBody>
          <a:bodyPr wrap="square" rtlCol="0">
            <a:spAutoFit/>
          </a:bodyPr>
          <a:lstStyle/>
          <a:p>
            <a:pPr marL="742950" indent="-285750">
              <a:lnSpc>
                <a:spcPct val="107000"/>
              </a:lnSpc>
              <a:spcAft>
                <a:spcPts val="800"/>
              </a:spcAft>
              <a:buFont typeface="Arial" panose="020B0604020202020204" pitchFamily="34" charset="0"/>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Vertical e horizontal das principais vias da cidade. </a:t>
            </a:r>
            <a:endParaRPr lang="pt-BR" sz="1800" dirty="0">
              <a:effectLst/>
              <a:latin typeface="Calibri" panose="020F0502020204030204" pitchFamily="34" charset="0"/>
              <a:ea typeface="Calibri" panose="020F0502020204030204" pitchFamily="34" charset="0"/>
            </a:endParaRPr>
          </a:p>
        </p:txBody>
      </p:sp>
      <p:sp>
        <p:nvSpPr>
          <p:cNvPr id="9" name="CaixaDeTexto 8">
            <a:extLst>
              <a:ext uri="{FF2B5EF4-FFF2-40B4-BE49-F238E27FC236}">
                <a16:creationId xmlns:a16="http://schemas.microsoft.com/office/drawing/2014/main" id="{97648408-F9BF-87DB-AD30-0EDBFDD678BD}"/>
              </a:ext>
            </a:extLst>
          </p:cNvPr>
          <p:cNvSpPr txBox="1"/>
          <p:nvPr/>
        </p:nvSpPr>
        <p:spPr>
          <a:xfrm>
            <a:off x="5744599" y="1554308"/>
            <a:ext cx="6438695" cy="677108"/>
          </a:xfrm>
          <a:prstGeom prst="rect">
            <a:avLst/>
          </a:prstGeom>
          <a:noFill/>
        </p:spPr>
        <p:txBody>
          <a:bodyPr wrap="square" rtlCol="0">
            <a:spAutoFit/>
          </a:bodyPr>
          <a:lstStyle/>
          <a:p>
            <a:r>
              <a:rPr lang="pt-BR" sz="3800" b="1" dirty="0">
                <a:solidFill>
                  <a:srgbClr val="332921"/>
                </a:solidFill>
                <a:latin typeface="Calibri" panose="020F0502020204030204" pitchFamily="34" charset="0"/>
                <a:cs typeface="Times New Roman" panose="02020603050405020304" pitchFamily="18" charset="0"/>
              </a:rPr>
              <a:t>Parquinhos </a:t>
            </a:r>
          </a:p>
        </p:txBody>
      </p:sp>
      <p:sp>
        <p:nvSpPr>
          <p:cNvPr id="10" name="CaixaDeTexto 9">
            <a:extLst>
              <a:ext uri="{FF2B5EF4-FFF2-40B4-BE49-F238E27FC236}">
                <a16:creationId xmlns:a16="http://schemas.microsoft.com/office/drawing/2014/main" id="{B27377CF-BDE1-F094-3231-4E5C3961AAC9}"/>
              </a:ext>
            </a:extLst>
          </p:cNvPr>
          <p:cNvSpPr txBox="1"/>
          <p:nvPr/>
        </p:nvSpPr>
        <p:spPr>
          <a:xfrm>
            <a:off x="6302800" y="929096"/>
            <a:ext cx="5547088" cy="671915"/>
          </a:xfrm>
          <a:prstGeom prst="rect">
            <a:avLst/>
          </a:prstGeom>
          <a:noFill/>
        </p:spPr>
        <p:txBody>
          <a:bodyPr wrap="square" rtlCol="0">
            <a:spAutoFit/>
          </a:bodyPr>
          <a:lstStyle/>
          <a:p>
            <a:pPr marL="285750" lvl="0" indent="-285750">
              <a:lnSpc>
                <a:spcPct val="107000"/>
              </a:lnSpc>
              <a:spcAft>
                <a:spcPts val="800"/>
              </a:spcAft>
              <a:buFont typeface="Arial" panose="020B0604020202020204" pitchFamily="34" charset="0"/>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Bairros beneficiados: Zerão, </a:t>
            </a:r>
            <a:r>
              <a:rPr lang="pt-BR" sz="1800" dirty="0" err="1">
                <a:effectLst/>
                <a:latin typeface="Calibri" panose="020F0502020204030204" pitchFamily="34" charset="0"/>
                <a:ea typeface="Calibri" panose="020F0502020204030204" pitchFamily="34" charset="0"/>
                <a:cs typeface="Times New Roman" panose="02020603050405020304" pitchFamily="18" charset="0"/>
              </a:rPr>
              <a:t>Congós</a:t>
            </a:r>
            <a:r>
              <a:rPr lang="pt-BR" sz="1800" dirty="0">
                <a:effectLst/>
                <a:latin typeface="Calibri" panose="020F0502020204030204" pitchFamily="34" charset="0"/>
                <a:ea typeface="Calibri" panose="020F0502020204030204" pitchFamily="34" charset="0"/>
                <a:cs typeface="Times New Roman" panose="02020603050405020304" pitchFamily="18" charset="0"/>
              </a:rPr>
              <a:t>, Jardim Felicidade, Fazendinha, Universidade e </a:t>
            </a:r>
            <a:r>
              <a:rPr lang="pt-BR" sz="1800" dirty="0" err="1">
                <a:effectLst/>
                <a:latin typeface="Calibri" panose="020F0502020204030204" pitchFamily="34" charset="0"/>
                <a:ea typeface="Calibri" panose="020F0502020204030204" pitchFamily="34" charset="0"/>
                <a:cs typeface="Times New Roman" panose="02020603050405020304" pitchFamily="18" charset="0"/>
              </a:rPr>
              <a:t>Muca</a:t>
            </a:r>
            <a:r>
              <a:rPr lang="pt-BR" sz="18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5126" name="Picture 6">
            <a:extLst>
              <a:ext uri="{FF2B5EF4-FFF2-40B4-BE49-F238E27FC236}">
                <a16:creationId xmlns:a16="http://schemas.microsoft.com/office/drawing/2014/main" id="{3A94D06A-9CE6-7641-8E26-7C13B3CF4E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3866" y="1649694"/>
            <a:ext cx="2019417" cy="126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21240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1122</TotalTime>
  <Words>1460</Words>
  <Application>Microsoft Office PowerPoint</Application>
  <PresentationFormat>Widescreen</PresentationFormat>
  <Paragraphs>172</Paragraphs>
  <Slides>23</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23</vt:i4>
      </vt:variant>
    </vt:vector>
  </HeadingPairs>
  <TitlesOfParts>
    <vt:vector size="28" baseType="lpstr">
      <vt:lpstr>Arial</vt:lpstr>
      <vt:lpstr>Calibri</vt:lpstr>
      <vt:lpstr>Calibri Light</vt:lpstr>
      <vt:lpstr>Roboto</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Diego</dc:creator>
  <cp:lastModifiedBy>Diego</cp:lastModifiedBy>
  <cp:revision>9</cp:revision>
  <dcterms:created xsi:type="dcterms:W3CDTF">2022-12-26T17:57:01Z</dcterms:created>
  <dcterms:modified xsi:type="dcterms:W3CDTF">2022-12-27T12:39:23Z</dcterms:modified>
</cp:coreProperties>
</file>